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11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307" r:id="rId20"/>
    <p:sldId id="308" r:id="rId21"/>
    <p:sldId id="309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2" r:id="rId33"/>
    <p:sldId id="283" r:id="rId34"/>
    <p:sldId id="284" r:id="rId35"/>
    <p:sldId id="285" r:id="rId36"/>
    <p:sldId id="310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4" r:id="rId55"/>
    <p:sldId id="305" r:id="rId5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9" Type="http://schemas.openxmlformats.org/officeDocument/2006/relationships/tableStyles" Target="tableStyles.xml"/><Relationship Id="rId58" Type="http://schemas.openxmlformats.org/officeDocument/2006/relationships/viewProps" Target="viewProps.xml"/><Relationship Id="rId57" Type="http://schemas.openxmlformats.org/officeDocument/2006/relationships/presProps" Target="presProps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986574f0009e1677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3" Type="http://schemas.openxmlformats.org/officeDocument/2006/relationships/slide" Target="slide21.xml"/><Relationship Id="rId2" Type="http://schemas.openxmlformats.org/officeDocument/2006/relationships/image" Target="../media/image10.jpeg"/><Relationship Id="rId1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P_6_BD#32658a03f?colgroup=4,25&amp;pid=208a13518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4818888"/>
        </p:xfrm>
        <a:graphic>
          <a:graphicData uri="http://schemas.openxmlformats.org/drawingml/2006/table">
            <a:tbl>
              <a:tblPr/>
              <a:tblGrid>
                <a:gridCol w="1673352"/>
                <a:gridCol w="9272016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思想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核心观点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知足常乐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人应懂得知足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避免贪婪和过度追求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对立统一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事物之间存在对立统一的关系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矛盾双方相互依存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相互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转化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小国寡民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理想的社会是小国寡民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人民安居乐业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远离战争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不争之德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不争是最高尚的品德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争强好胜往往带来灾祸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虚静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无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虚静是道的本质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人应保持内心的宁静与空灵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2dbffa96?pid=b268f93e8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四、文意梳理</a:t>
            </a:r>
            <a:endParaRPr lang="en-US" altLang="zh-CN" sz="3200" dirty="0"/>
          </a:p>
        </p:txBody>
      </p:sp>
      <p:pic>
        <p:nvPicPr>
          <p:cNvPr id="3" name="P_6_BD#3647a4d1d?pid=b2dbffa9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5256" y="1240409"/>
            <a:ext cx="10369296" cy="3730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3647a4d1d?pid=b2dbffa96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68000"/>
            <a:ext cx="10488168" cy="384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3647a4d1d?pid=b2dbffa96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7240" y="468000"/>
            <a:ext cx="10643616" cy="321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3647a4d1d?pid=b2dbffa96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89504" y="468000"/>
            <a:ext cx="6419088" cy="559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3a1109c3?pid=b2dbffa96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字词释义</a:t>
            </a:r>
            <a:endParaRPr lang="en-US" altLang="zh-CN" sz="3000" dirty="0"/>
          </a:p>
        </p:txBody>
      </p:sp>
      <p:sp>
        <p:nvSpPr>
          <p:cNvPr id="3" name="QB_7_BD.1_1#c800540fa?pid=03a1109c3&amp;color=0,0,0&amp;vtp=1&amp;bbb=1&amp;hb=1"/>
          <p:cNvSpPr/>
          <p:nvPr/>
        </p:nvSpPr>
        <p:spPr>
          <a:xfrm>
            <a:off x="612648" y="1130379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ɡǔ）：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n）：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zhí）：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户牖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yǒu）：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B_7_AN.2_1#c800540fa.blank?pid=03a1109c3&amp;color=0,0,0&amp;vpa=1&amp;vtp=1&amp;bbb=1&amp;hb=1"/>
          <p:cNvSpPr/>
          <p:nvPr/>
        </p:nvSpPr>
        <p:spPr>
          <a:xfrm>
            <a:off x="612648" y="1099899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车轮的中心部位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，周围与辐条的一端相接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，中间的圆孔用来插车轴</a:t>
            </a:r>
            <a:endParaRPr lang="en-US" altLang="zh-CN" sz="2800" dirty="0"/>
          </a:p>
        </p:txBody>
      </p:sp>
      <p:sp>
        <p:nvSpPr>
          <p:cNvPr id="5" name="QB_7_AN.3_1#c800540fa.blank?pid=03a1109c3&amp;color=0,0,0&amp;vpa=2&amp;vtp=1&amp;bbb=1"/>
          <p:cNvSpPr/>
          <p:nvPr/>
        </p:nvSpPr>
        <p:spPr>
          <a:xfrm>
            <a:off x="1689767" y="2395299"/>
            <a:ext cx="31162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在（某处、某时）</a:t>
            </a:r>
            <a:endParaRPr lang="en-US" altLang="zh-CN" sz="2800" dirty="0"/>
          </a:p>
        </p:txBody>
      </p:sp>
      <p:sp>
        <p:nvSpPr>
          <p:cNvPr id="6" name="QB_7_AN.4_1#c800540fa.blank?pid=03a1109c3&amp;color=0,0,0&amp;vpa=3&amp;vtp=1&amp;bbb=1"/>
          <p:cNvSpPr/>
          <p:nvPr/>
        </p:nvSpPr>
        <p:spPr>
          <a:xfrm>
            <a:off x="3072479" y="3042999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揉和</a:t>
            </a:r>
            <a:endParaRPr lang="en-US" altLang="zh-CN" sz="2800" dirty="0"/>
          </a:p>
        </p:txBody>
      </p:sp>
      <p:sp>
        <p:nvSpPr>
          <p:cNvPr id="7" name="QB_7_AN.5_1#c800540fa.blank?pid=03a1109c3&amp;color=0,0,0&amp;vpa=4&amp;vtp=1&amp;bbb=1"/>
          <p:cNvSpPr/>
          <p:nvPr/>
        </p:nvSpPr>
        <p:spPr>
          <a:xfrm>
            <a:off x="2834354" y="3690699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黏土</a:t>
            </a:r>
            <a:endParaRPr lang="en-US" altLang="zh-CN" sz="2800" dirty="0"/>
          </a:p>
        </p:txBody>
      </p:sp>
      <p:sp>
        <p:nvSpPr>
          <p:cNvPr id="8" name="QB_7_AN.6_1#c800540fa.blank?pid=03a1109c3&amp;color=0,0,0&amp;vpa=5&amp;vtp=1&amp;bbb=1"/>
          <p:cNvSpPr/>
          <p:nvPr/>
        </p:nvSpPr>
        <p:spPr>
          <a:xfrm>
            <a:off x="3289966" y="4338399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门窗</a:t>
            </a:r>
            <a:endParaRPr lang="en-US" altLang="zh-CN" sz="2800" dirty="0"/>
          </a:p>
        </p:txBody>
      </p:sp>
      <p:sp>
        <p:nvSpPr>
          <p:cNvPr id="9" name="QB_7_AN.7_1#c800540fa.blank?pid=03a1109c3&amp;color=0,0,0&amp;vpa=6&amp;vtp=1&amp;bbb=1"/>
          <p:cNvSpPr/>
          <p:nvPr/>
        </p:nvSpPr>
        <p:spPr>
          <a:xfrm>
            <a:off x="2223167" y="4986099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踮起脚</a:t>
            </a:r>
            <a:endParaRPr lang="en-US" altLang="zh-CN" sz="2800" dirty="0"/>
          </a:p>
        </p:txBody>
      </p:sp>
      <p:sp>
        <p:nvSpPr>
          <p:cNvPr id="10" name="QB_7_AN.8_1#c800540fa.blank?pid=03a1109c3&amp;color=0,0,0&amp;vpa=7&amp;vtp=1&amp;bbb=1"/>
          <p:cNvSpPr/>
          <p:nvPr/>
        </p:nvSpPr>
        <p:spPr>
          <a:xfrm>
            <a:off x="2223167" y="5633799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行走不稳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_1#c800540fa?pid=03a1109c3&amp;color=0,0,0&amp;vtp=1&amp;bbb=1&amp;hb=1"/>
          <p:cNvSpPr/>
          <p:nvPr/>
        </p:nvSpPr>
        <p:spPr>
          <a:xfrm>
            <a:off x="612648" y="468001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赘行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B_7_AN.9_1#c800540fa.blank?pid=03a1109c3&amp;color=0,0,0&amp;vpa=8&amp;vtp=1&amp;bbb=1"/>
          <p:cNvSpPr/>
          <p:nvPr/>
        </p:nvSpPr>
        <p:spPr>
          <a:xfrm>
            <a:off x="1689767" y="437521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显露</a:t>
            </a:r>
            <a:endParaRPr lang="en-US" altLang="zh-CN" sz="2800" dirty="0"/>
          </a:p>
        </p:txBody>
      </p:sp>
      <p:sp>
        <p:nvSpPr>
          <p:cNvPr id="4" name="QB_7_AN.10_1#c800540fa.blank?pid=03a1109c3&amp;color=0,0,0&amp;vpa=9&amp;vtp=1&amp;bbb=1"/>
          <p:cNvSpPr/>
          <p:nvPr/>
        </p:nvSpPr>
        <p:spPr>
          <a:xfrm>
            <a:off x="1677067" y="1085221"/>
            <a:ext cx="56165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形容词的意动用法，认为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正确</a:t>
            </a:r>
            <a:endParaRPr lang="en-US" altLang="zh-CN" sz="2800" dirty="0"/>
          </a:p>
        </p:txBody>
      </p:sp>
      <p:sp>
        <p:nvSpPr>
          <p:cNvPr id="5" name="QB_7_AN.11_1#c800540fa.blank?pid=03a1109c3&amp;color=0,0,0&amp;vpa=10&amp;vtp=1&amp;bbb=1"/>
          <p:cNvSpPr/>
          <p:nvPr/>
        </p:nvSpPr>
        <p:spPr>
          <a:xfrm>
            <a:off x="1867567" y="1732921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彰显</a:t>
            </a:r>
            <a:endParaRPr lang="en-US" altLang="zh-CN" sz="2800" dirty="0"/>
          </a:p>
        </p:txBody>
      </p:sp>
      <p:sp>
        <p:nvSpPr>
          <p:cNvPr id="6" name="QB_7_AN.12_1#c800540fa.blank?pid=03a1109c3&amp;color=0,0,0&amp;vpa=11&amp;vtp=1&amp;bbb=1"/>
          <p:cNvSpPr/>
          <p:nvPr/>
        </p:nvSpPr>
        <p:spPr>
          <a:xfrm>
            <a:off x="1939004" y="2380621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夸耀</a:t>
            </a:r>
            <a:endParaRPr lang="en-US" altLang="zh-CN" sz="2800" dirty="0"/>
          </a:p>
        </p:txBody>
      </p:sp>
      <p:sp>
        <p:nvSpPr>
          <p:cNvPr id="7" name="QB_7_AN.13_1#c800540fa.blank?pid=03a1109c3&amp;color=0,0,0&amp;vpa=12&amp;vtp=1&amp;bbb=1"/>
          <p:cNvSpPr/>
          <p:nvPr/>
        </p:nvSpPr>
        <p:spPr>
          <a:xfrm>
            <a:off x="1939004" y="3028321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建功</a:t>
            </a:r>
            <a:endParaRPr lang="en-US" altLang="zh-CN" sz="2800" dirty="0"/>
          </a:p>
        </p:txBody>
      </p:sp>
      <p:sp>
        <p:nvSpPr>
          <p:cNvPr id="8" name="QB_7_AN.14_1#c800540fa.blank?pid=03a1109c3&amp;color=0,0,0&amp;vpa=13&amp;vtp=1&amp;bbb=1"/>
          <p:cNvSpPr/>
          <p:nvPr/>
        </p:nvSpPr>
        <p:spPr>
          <a:xfrm>
            <a:off x="1761204" y="3676021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夸耀</a:t>
            </a:r>
            <a:endParaRPr lang="en-US" altLang="zh-CN" sz="2800" dirty="0"/>
          </a:p>
        </p:txBody>
      </p:sp>
      <p:sp>
        <p:nvSpPr>
          <p:cNvPr id="9" name="QB_7_AN.15_1#c800540fa.blank?pid=03a1109c3&amp;color=0,0,0&amp;vpa=14&amp;vtp=1&amp;bbb=1"/>
          <p:cNvSpPr/>
          <p:nvPr/>
        </p:nvSpPr>
        <p:spPr>
          <a:xfrm>
            <a:off x="1735804" y="4323721"/>
            <a:ext cx="6188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长久。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一说读zh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nɡ，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意思是得到敬重</a:t>
            </a:r>
            <a:endParaRPr lang="en-US" altLang="zh-CN" sz="2800" dirty="0"/>
          </a:p>
        </p:txBody>
      </p:sp>
      <p:sp>
        <p:nvSpPr>
          <p:cNvPr id="10" name="QB_7_AN.16_1#c800540fa.blank?pid=03a1109c3&amp;color=0,0,0&amp;vpa=15&amp;vtp=1&amp;bbb=1"/>
          <p:cNvSpPr/>
          <p:nvPr/>
        </p:nvSpPr>
        <p:spPr>
          <a:xfrm>
            <a:off x="1761204" y="4971421"/>
            <a:ext cx="56102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“自见”“自是”“自伐”“自矜”等行为</a:t>
            </a:r>
            <a:endParaRPr lang="en-US" altLang="zh-CN" sz="2800" dirty="0"/>
          </a:p>
        </p:txBody>
      </p:sp>
      <p:sp>
        <p:nvSpPr>
          <p:cNvPr id="11" name="QB_7_AN.17_1#c800540fa.blank?pid=03a1109c3&amp;color=0,0,0&amp;vpa=16&amp;vtp=1&amp;bbb=1"/>
          <p:cNvSpPr/>
          <p:nvPr/>
        </p:nvSpPr>
        <p:spPr>
          <a:xfrm>
            <a:off x="2116804" y="5619121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赘瘤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_1#c800540fa?pid=03a1109c3&amp;color=0,0,0&amp;vtp=1&amp;bbb=1&amp;hb=1"/>
          <p:cNvSpPr/>
          <p:nvPr/>
        </p:nvSpPr>
        <p:spPr>
          <a:xfrm>
            <a:off x="612648" y="468001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B_7_AN.18_1#c800540fa.blank?pid=03a1109c3&amp;color=0,0,0&amp;vpa=17&amp;vtp=1&amp;bbb=1"/>
          <p:cNvSpPr/>
          <p:nvPr/>
        </p:nvSpPr>
        <p:spPr>
          <a:xfrm>
            <a:off x="1761204" y="437521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</a:t>
            </a:r>
            <a:endParaRPr lang="en-US" altLang="zh-CN" sz="2800" dirty="0"/>
          </a:p>
        </p:txBody>
      </p:sp>
      <p:sp>
        <p:nvSpPr>
          <p:cNvPr id="4" name="QB_7_AN.19_1#c800540fa.blank?pid=03a1109c3&amp;color=0,0,0&amp;vpa=18&amp;vtp=1&amp;bbb=1"/>
          <p:cNvSpPr/>
          <p:nvPr/>
        </p:nvSpPr>
        <p:spPr>
          <a:xfrm>
            <a:off x="1939004" y="1085221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常常</a:t>
            </a:r>
            <a:endParaRPr lang="en-US" altLang="zh-CN" sz="2800" dirty="0"/>
          </a:p>
        </p:txBody>
      </p:sp>
      <p:sp>
        <p:nvSpPr>
          <p:cNvPr id="5" name="QB_7_AN.20_1#c800540fa.blank?pid=03a1109c3&amp;color=0,0,0&amp;vpa=19&amp;vtp=1&amp;bbb=1"/>
          <p:cNvSpPr/>
          <p:nvPr/>
        </p:nvSpPr>
        <p:spPr>
          <a:xfrm>
            <a:off x="1761204" y="1732921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为，做</a:t>
            </a:r>
            <a:endParaRPr lang="en-US" altLang="zh-CN" sz="2800" dirty="0"/>
          </a:p>
        </p:txBody>
      </p:sp>
      <p:sp>
        <p:nvSpPr>
          <p:cNvPr id="6" name="QB_7_AN.21_1#c800540fa.blank?pid=03a1109c3&amp;color=0,0,0&amp;vpa=20&amp;vtp=1&amp;bbb=1"/>
          <p:cNvSpPr/>
          <p:nvPr/>
        </p:nvSpPr>
        <p:spPr>
          <a:xfrm>
            <a:off x="1761204" y="2380621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了解</a:t>
            </a:r>
            <a:endParaRPr lang="en-US" altLang="zh-CN" sz="2800" dirty="0"/>
          </a:p>
        </p:txBody>
      </p:sp>
      <p:sp>
        <p:nvSpPr>
          <p:cNvPr id="7" name="QB_7_AN.22_1#c800540fa.blank?pid=03a1109c3&amp;color=0,0,0&amp;vpa=21&amp;vtp=1&amp;bbb=1"/>
          <p:cNvSpPr/>
          <p:nvPr/>
        </p:nvSpPr>
        <p:spPr>
          <a:xfrm>
            <a:off x="1689767" y="3028321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勤勉</a:t>
            </a:r>
            <a:endParaRPr lang="en-US" altLang="zh-CN" sz="2800" dirty="0"/>
          </a:p>
        </p:txBody>
      </p:sp>
      <p:sp>
        <p:nvSpPr>
          <p:cNvPr id="8" name="QB_7_AN.23_1#c800540fa.blank?pid=03a1109c3&amp;color=0,0,0&amp;vpa=22&amp;vtp=1&amp;bbb=1"/>
          <p:cNvSpPr/>
          <p:nvPr/>
        </p:nvSpPr>
        <p:spPr>
          <a:xfrm>
            <a:off x="1689767" y="3676021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持守</a:t>
            </a:r>
            <a:endParaRPr lang="en-US" altLang="zh-CN" sz="2800" dirty="0"/>
          </a:p>
        </p:txBody>
      </p:sp>
      <p:sp>
        <p:nvSpPr>
          <p:cNvPr id="9" name="QB_7_AN.24_1#c800540fa.blank?pid=03a1109c3&amp;color=0,0,0&amp;vpa=23&amp;vtp=1&amp;bbb=1"/>
          <p:cNvSpPr/>
          <p:nvPr/>
        </p:nvSpPr>
        <p:spPr>
          <a:xfrm>
            <a:off x="1689767" y="4323721"/>
            <a:ext cx="38306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名词作动词，显露迹象</a:t>
            </a:r>
            <a:endParaRPr lang="en-US" altLang="zh-CN" sz="2800" dirty="0"/>
          </a:p>
        </p:txBody>
      </p:sp>
      <p:sp>
        <p:nvSpPr>
          <p:cNvPr id="10" name="QB_7_AN.25_1#c800540fa.blank?pid=03a1109c3&amp;color=0,0,0&amp;vpa=24&amp;vtp=1&amp;bbb=1"/>
          <p:cNvSpPr/>
          <p:nvPr/>
        </p:nvSpPr>
        <p:spPr>
          <a:xfrm>
            <a:off x="1689767" y="4971421"/>
            <a:ext cx="24003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同“判”，分离</a:t>
            </a:r>
            <a:endParaRPr lang="en-US" altLang="zh-CN" sz="2800" dirty="0"/>
          </a:p>
        </p:txBody>
      </p:sp>
      <p:sp>
        <p:nvSpPr>
          <p:cNvPr id="11" name="QB_7_AN.26_1#c800540fa.blank?pid=03a1109c3&amp;color=0,0,0&amp;vpa=25&amp;vtp=1&amp;bbb=1"/>
          <p:cNvSpPr/>
          <p:nvPr/>
        </p:nvSpPr>
        <p:spPr>
          <a:xfrm>
            <a:off x="1689767" y="5619121"/>
            <a:ext cx="24003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同“蔂”，土筐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_1#c800540fa?pid=03a1109c3&amp;color=0,0,0&amp;vtp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27_1#c800540fa.blank?pid=03a1109c3&amp;color=0,0,0&amp;vpa=26&amp;vtp=1&amp;bbb=1"/>
          <p:cNvSpPr/>
          <p:nvPr/>
        </p:nvSpPr>
        <p:spPr>
          <a:xfrm>
            <a:off x="2045367" y="4375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因此，所以</a:t>
            </a:r>
            <a:endParaRPr lang="en-US" altLang="zh-CN" sz="2800" dirty="0"/>
          </a:p>
        </p:txBody>
      </p:sp>
      <p:sp>
        <p:nvSpPr>
          <p:cNvPr id="4" name="QB_7_AN.28_1#c800540fa.blank?pid=03a1109c3&amp;color=0,0,0&amp;vpa=27&amp;vtp=1&amp;bbb=1"/>
          <p:cNvSpPr/>
          <p:nvPr/>
        </p:nvSpPr>
        <p:spPr>
          <a:xfrm>
            <a:off x="2045367" y="1085220"/>
            <a:ext cx="41878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顺应自然，不求有所作为</a:t>
            </a:r>
            <a:endParaRPr lang="en-US" altLang="zh-CN" sz="2800" dirty="0"/>
          </a:p>
        </p:txBody>
      </p:sp>
      <p:sp>
        <p:nvSpPr>
          <p:cNvPr id="5" name="QB_7_AN.29_1#c800540fa.blank?pid=03a1109c3&amp;color=0,0,0&amp;vpa=28&amp;vtp=1&amp;bbb=1"/>
          <p:cNvSpPr/>
          <p:nvPr/>
        </p:nvSpPr>
        <p:spPr>
          <a:xfrm>
            <a:off x="2045367" y="17329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行事</a:t>
            </a:r>
            <a:endParaRPr lang="en-US" altLang="zh-CN" sz="2800" dirty="0"/>
          </a:p>
        </p:txBody>
      </p:sp>
      <p:sp>
        <p:nvSpPr>
          <p:cNvPr id="6" name="QB_7_AN.30_1#c800540fa.blank?pid=03a1109c3&amp;color=0,0,0&amp;vpa=29&amp;vtp=1&amp;bbb=1"/>
          <p:cNvSpPr/>
          <p:nvPr/>
        </p:nvSpPr>
        <p:spPr>
          <a:xfrm>
            <a:off x="1689767" y="23806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接近</a:t>
            </a:r>
            <a:endParaRPr lang="en-US" altLang="zh-CN" sz="2800" dirty="0"/>
          </a:p>
        </p:txBody>
      </p:sp>
      <p:sp>
        <p:nvSpPr>
          <p:cNvPr id="7" name="QB_7_AN.31_1#c800540fa.blank?pid=03a1109c3&amp;color=0,0,0&amp;vpa=30&amp;vtp=1&amp;bbb=1"/>
          <p:cNvSpPr/>
          <p:nvPr/>
        </p:nvSpPr>
        <p:spPr>
          <a:xfrm>
            <a:off x="1689767" y="30283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弥补、补救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51a331e1?pid=b268f93e8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文章结构与主旨</a:t>
            </a:r>
            <a:endParaRPr lang="en-US" altLang="zh-CN" sz="3200" dirty="0"/>
          </a:p>
        </p:txBody>
      </p:sp>
      <p:sp>
        <p:nvSpPr>
          <p:cNvPr id="3" name="QB_6_BD.32_1#5037f1e9d?pid=251a331e1&amp;color=0,0,0&amp;vtp=1&amp;bbb=1"/>
          <p:cNvSpPr/>
          <p:nvPr/>
        </p:nvSpPr>
        <p:spPr>
          <a:xfrm>
            <a:off x="612648" y="954024"/>
            <a:ext cx="10963656" cy="381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0000"/>
              </a:lnSpc>
            </a:pPr>
            <a:r>
              <a:rPr lang="en-US" altLang="zh-CN" sz="2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r>
              <a:rPr lang="en-US" altLang="zh-CN" sz="2800" b="1" i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7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                          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4" name="QB_6_BD.32_1#5037f1e9d?pid=251a331e1&amp;color=0,0,0&amp;tib=255,255,255&amp;iip=2&amp;vip=31#3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5610" y="1408938"/>
            <a:ext cx="8055864" cy="337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AN.33_1#5037f1e9d.blank?pid=251a331e1&amp;color=0,0,0&amp;vpa=31&amp;vtp=1"/>
          <p:cNvSpPr/>
          <p:nvPr/>
        </p:nvSpPr>
        <p:spPr>
          <a:xfrm>
            <a:off x="7766018" y="1878778"/>
            <a:ext cx="1408176" cy="30175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无之以为用</a:t>
            </a:r>
            <a:endParaRPr lang="en-US" altLang="zh-CN" sz="2100" dirty="0"/>
          </a:p>
        </p:txBody>
      </p:sp>
      <p:sp>
        <p:nvSpPr>
          <p:cNvPr id="6" name="QB_6_AN.34_1#5037f1e9d.blank?pid=251a331e1&amp;color=0,0,0&amp;vpa=32&amp;vtp=1"/>
          <p:cNvSpPr/>
          <p:nvPr/>
        </p:nvSpPr>
        <p:spPr>
          <a:xfrm>
            <a:off x="7787703" y="2794254"/>
            <a:ext cx="1408176" cy="301752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有道者不处</a:t>
            </a:r>
            <a:endParaRPr lang="en-US" altLang="zh-CN" sz="2100" dirty="0"/>
          </a:p>
        </p:txBody>
      </p:sp>
      <p:sp>
        <p:nvSpPr>
          <p:cNvPr id="7" name="QB_6_AN.35_1#5037f1e9d.blank?pid=251a331e1&amp;color=0,0,0&amp;vpa=33&amp;vtp=1"/>
          <p:cNvSpPr/>
          <p:nvPr/>
        </p:nvSpPr>
        <p:spPr>
          <a:xfrm>
            <a:off x="7766018" y="3611119"/>
            <a:ext cx="1371600" cy="301752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自知者明</a:t>
            </a:r>
            <a:endParaRPr lang="en-US" altLang="zh-CN" sz="2100" dirty="0"/>
          </a:p>
        </p:txBody>
      </p:sp>
      <p:sp>
        <p:nvSpPr>
          <p:cNvPr id="8" name="QB_6_AN.36_1#5037f1e9d.blank?pid=251a331e1&amp;color=0,0,0&amp;vpa=34&amp;vtp=1"/>
          <p:cNvSpPr/>
          <p:nvPr/>
        </p:nvSpPr>
        <p:spPr>
          <a:xfrm>
            <a:off x="6083521" y="4459648"/>
            <a:ext cx="911167" cy="30175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做事无为无执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cae932a4b?pid=58f2f7115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0" y="554868"/>
            <a:ext cx="548640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P_3#cae932a4b?pid=58f2f7115&amp;color=0,0,0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1.掌握重要的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文言实词、文言虚词、词类活用、文言句式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等知识。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2.体会老子、庄子与众不同的思维方式，学习其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论证技巧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3.品味《老子》《庄子》二者不同的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论述风格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语言韵味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4.批判地吸收道家的哲学思想，借鉴道家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立身处世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的原则。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_1#6d500b60d?pid=251a331e1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r>
              <a:rPr lang="en-US" altLang="zh-CN" sz="28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主要阐述了老子对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辩证关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系的分析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论述了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的道理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强调了人要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的观点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并告诉人们要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从小事做起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无为而治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3" name="QB_6_AN.38_1#6d500b60d.blank?pid=251a331e1&amp;color=0,0,0&amp;vpa=35&amp;vtp=1&amp;bbb=1"/>
          <p:cNvSpPr/>
          <p:nvPr/>
        </p:nvSpPr>
        <p:spPr>
          <a:xfrm>
            <a:off x="3823366" y="1085220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有道之人不彰显自我</a:t>
            </a:r>
            <a:endParaRPr lang="en-US" altLang="zh-CN" sz="2800" dirty="0"/>
          </a:p>
        </p:txBody>
      </p:sp>
      <p:sp>
        <p:nvSpPr>
          <p:cNvPr id="4" name="QB_6_AN.39_1#6d500b60d.blank?pid=251a331e1&amp;color=0,0,0&amp;vpa=36&amp;vtp=1&amp;bbb=1"/>
          <p:cNvSpPr/>
          <p:nvPr/>
        </p:nvSpPr>
        <p:spPr>
          <a:xfrm>
            <a:off x="4766341" y="1732920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加强自我修养</a:t>
            </a:r>
            <a:endParaRPr lang="en-US" altLang="zh-CN" sz="2800" dirty="0"/>
          </a:p>
        </p:txBody>
      </p:sp>
      <p:sp>
        <p:nvSpPr>
          <p:cNvPr id="5" name="QB_6_AN.40_1#6d500b60d.blank?pid=251a331e1&amp;color=0,0,0&amp;vpa=37&amp;vtp=1&amp;bbb=1"/>
          <p:cNvSpPr/>
          <p:nvPr/>
        </p:nvSpPr>
        <p:spPr>
          <a:xfrm>
            <a:off x="978566" y="2380620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遵循自然规律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c332eb75.fixed?pid=74d52a21f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2c332eb75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5537d6fdb?pid=2c332eb75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在一次文化沙龙活动中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，参与者将踏上一场“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老子智慧探索之旅”。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《〈老子〉四章》中，“道”如同一条主线，贯穿于天、地、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人之间，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揭示了宇宙运行的奥秘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。让我们跟随老子的步伐，深入领悟“道”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的精髓，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感受其带来的智慧与启示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。通过这场智慧之旅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，我们将会更加深刻地理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解宇宙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、自然与人生的真谛，让“道”的智慧照亮我们前行的道路。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caf122c6?pid=2c332eb75&amp;color=0,173,163&amp;vtp=1&amp;bt=1&amp;bbb=1"/>
          <p:cNvSpPr/>
          <p:nvPr/>
        </p:nvSpPr>
        <p:spPr>
          <a:xfrm>
            <a:off x="612648" y="466344"/>
            <a:ext cx="10963656" cy="5989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探索·主要内容</a:t>
            </a:r>
            <a:endParaRPr lang="en-US" altLang="zh-CN" sz="3000" dirty="0"/>
          </a:p>
        </p:txBody>
      </p:sp>
      <p:sp>
        <p:nvSpPr>
          <p:cNvPr id="3" name="QB_6_BD.148_1#61d74625f?sp=1&amp;pid=acaf122c6&amp;color=0,0,0&amp;vtp=1&amp;bbb=1&amp;hb=1&amp;hltap=1"/>
          <p:cNvSpPr/>
          <p:nvPr/>
        </p:nvSpPr>
        <p:spPr>
          <a:xfrm>
            <a:off x="612648" y="1018759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第十一章阐释了“有”和“无”的关系，怎样理解二者的关系?这与世俗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常见的“有”和“无”有何不同?这样写有何意义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149_1#61d74625f?sp=1&amp;pid=acaf122c6&amp;color=0,0,0&amp;vtp=1&amp;bbb=1&amp;hb=1&amp;hla=1"/>
          <p:cNvSpPr/>
          <p:nvPr/>
        </p:nvSpPr>
        <p:spPr>
          <a:xfrm>
            <a:off x="612648" y="2089031"/>
            <a:ext cx="10963656" cy="457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（1）“有”和“无”是对立统一的，它们相互依存，相互作用。“无”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让“有”发挥作用。正如有了车毂中空的地方，才有了车的功用；有了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器皿中空的地方，才具备器皿的功用；有了门窗四壁的空的部分，才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有了房屋功作用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（2）一般人只看到和利用“实”和“有”的作用，忽略另一面“空”和“无”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的作用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（3）为世人指出了另一种看待事物的视角与方法，对社会和人生都具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有启发意义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8_1#fe0225da6?sp=1&amp;pid=acaf122c6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第二十四章告诉了我们什么道理？（4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49_1#fe0225da6?sp=1&amp;pid=acaf122c6&amp;color=0,0,0&amp;vtp=1&amp;bt=1&amp;bbb=1&amp;hb=1&amp;hla=1"/>
          <p:cNvSpPr/>
          <p:nvPr/>
        </p:nvSpPr>
        <p:spPr>
          <a:xfrm>
            <a:off x="612648" y="109538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这一章主要告诉我们要顺道而行，不恣意妄为。急躁冒进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我夸耀的行为有可能导致失败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。②老子告诫人们应谦恭谨慎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，温和柔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，只有脚踏实地，不自以为是，不好高骛远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，以一颗平常心去面对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，方可长久。（每点2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3_1#f5493d5a7?sp=1&amp;pid=acaf122c6&amp;color=0,0,0&amp;mp=1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第三十三章的主要内容是什么?（3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</a:t>
            </a:r>
            <a:endParaRPr lang="en-US" altLang="zh-CN" sz="2800" dirty="0"/>
          </a:p>
        </p:txBody>
      </p:sp>
      <p:sp>
        <p:nvSpPr>
          <p:cNvPr id="3" name="QB_6_AN.44_1#f5493d5a7.blank?pid=acaf122c6&amp;color=0,0,0&amp;mp=1&amp;vpa=38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这一章强调了加强自我修养的重要性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，（1分）老子主张人要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“自知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”“自胜”“知足”“强行”，提高自己的精神境界。（2分）</a:t>
            </a:r>
            <a:endParaRPr lang="en-US" altLang="zh-CN" sz="2800" dirty="0"/>
          </a:p>
        </p:txBody>
      </p:sp>
      <p:sp>
        <p:nvSpPr>
          <p:cNvPr id="4" name="QB_6_BD.45_1#e0522ba6d?sp=1&amp;pid=acaf122c6&amp;color=0,0,0&amp;vtp=1&amp;bbb=1&amp;hb=1"/>
          <p:cNvSpPr/>
          <p:nvPr/>
        </p:nvSpPr>
        <p:spPr>
          <a:xfrm>
            <a:off x="612648" y="24543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请用三个成语说明第六十四章中“为之于未有，治之于未乱”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的观点。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dirty="0"/>
          </a:p>
        </p:txBody>
      </p:sp>
      <p:sp>
        <p:nvSpPr>
          <p:cNvPr id="5" name="QB_6_AN.46_1#e0522ba6d.blank?pid=acaf122c6&amp;color=0,0,0&amp;vpa=39&amp;vtp=1&amp;bbb=1"/>
          <p:cNvSpPr/>
          <p:nvPr/>
        </p:nvSpPr>
        <p:spPr>
          <a:xfrm>
            <a:off x="1321466" y="3719274"/>
            <a:ext cx="97234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（示例）未雨绸缪、防患未然、居安思危。（每个成语1分）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0b4308ad?pid=2c332eb75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探索·分析论证、说理</a:t>
            </a:r>
            <a:endParaRPr lang="en-US" altLang="zh-CN" sz="3000" dirty="0"/>
          </a:p>
        </p:txBody>
      </p:sp>
      <p:sp>
        <p:nvSpPr>
          <p:cNvPr id="3" name="QB_6_BD.47_1#8e0c42859?sp=1&amp;pid=70b4308ad&amp;color=0,0,0&amp;vtp=1&amp;bbb=1&amp;hb=1"/>
          <p:cNvSpPr/>
          <p:nvPr/>
        </p:nvSpPr>
        <p:spPr>
          <a:xfrm>
            <a:off x="612648" y="1115647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第十一章运用了什么论证方法来论证“有”与“无”的辩证关系?（3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</a:t>
            </a:r>
            <a:endParaRPr lang="en-US" altLang="zh-CN" sz="2800" dirty="0"/>
          </a:p>
        </p:txBody>
      </p:sp>
      <p:sp>
        <p:nvSpPr>
          <p:cNvPr id="4" name="QB_6_AN.48_1#8e0c42859.blank?pid=70b4308ad&amp;color=0,0,0&amp;vpa=40&amp;vtp=1&amp;bbb=1&amp;hb=1"/>
          <p:cNvSpPr/>
          <p:nvPr/>
        </p:nvSpPr>
        <p:spPr>
          <a:xfrm>
            <a:off x="612648" y="1732867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举例论证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。（1分）老子举车轮、器皿、房屋等例子，论证“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有” 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“无”是相互依存、相互作用的道理。（2分）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8_1#af44c7cb0?sp=1&amp;pid=70b4308ad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第六十四章是怎样论证的？请简要分析。（5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49_1#af44c7cb0?sp=1&amp;pid=70b4308ad&amp;color=0,0,0&amp;vtp=1&amp;bt=1&amp;bbb=1&amp;hb=1&amp;hla=1"/>
          <p:cNvSpPr/>
          <p:nvPr/>
        </p:nvSpPr>
        <p:spPr>
          <a:xfrm>
            <a:off x="612648" y="109538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第一层，指出事物在初始阶段都便于控制，利于解决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，由此提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出做事要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“为之于未有，治之于未乱”；②第二层，列举三个现象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“大”是由“小”发展起来的，“高”是从“低”积累起来的，“长”是从“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变化而来的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，因此要实现远大宏伟的目标，必须重视细微之处；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③第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，强调“无为而治”；④第四层，强调“慎终如始”；⑤第五层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“自然无为”。（每点1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8_1#aaaf52d89?sp=1&amp;pid=70b4308ad&amp;color=0,0,0&amp;vtp=1&amp;bt=1&amp;bbb=1&amp;hb=1&amp;hltap=1"/>
          <p:cNvSpPr/>
          <p:nvPr/>
        </p:nvSpPr>
        <p:spPr>
          <a:xfrm>
            <a:off x="612648" y="468000"/>
            <a:ext cx="10963656" cy="622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本文说理形象，语言准确，试简要赏析。（4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49_1#aaaf52d89?sp=1&amp;pid=70b4308ad&amp;color=0,0,0&amp;vtp=1&amp;bt=1&amp;bbb=1&amp;hb=1&amp;hla=1"/>
          <p:cNvSpPr/>
          <p:nvPr/>
        </p:nvSpPr>
        <p:spPr>
          <a:xfrm>
            <a:off x="612648" y="1071446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说理形象。说理形象除了体现在比喻、对比等表达技巧的运用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上，还体现在老子善于通过观察自然现象和社会现象，从具体事物中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概括出抽象的哲理上。如第十一章连举三个生活中的例子，用车子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器皿和屋室说明世间万物无不存在“有”和“无”的对立与统一的关系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②语言准确。本文行文简洁，警句频出，语言极为准确。例如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之行，始于足下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短短八字，用词精准，用“千里”表示路程之远，用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足下”突出起点之小，准确地表达出任何远大目标都要从当下的点滴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行动开始的深刻道理，简洁有力，具有很强的概括性和表现力，体现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出独特的语言魅力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b93bd5834?pid=70b4308ad&amp;color=0,0,0&amp;vtp=1&amp;bt=1&amp;bbb=1&amp;hb=1"/>
          <p:cNvSpPr/>
          <p:nvPr/>
        </p:nvSpPr>
        <p:spPr>
          <a:xfrm>
            <a:off x="612648" y="468000"/>
            <a:ext cx="10963656" cy="622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形象说理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朱光潜说过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说理文要写好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也还是要动一点感情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要用一点形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象思维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议论文说理多一些可感的形象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能把抽象的道理讲得通俗生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从而增强文章的说服力和感染力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吸引读者的眼球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写议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论文如何形象说理呢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方法一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描绘画面法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说理时着力描绘画面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让读者从具体形象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生动活泼的画面中理解并接受文章的观点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方法二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勾画形象法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可以通过对某一形象的精心勾画来说理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从而增强文章的生动性和说服力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4d52a21f.fixed?pid=58f2f7115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中华传统文化经典研习——百家争鸣</a:t>
            </a:r>
            <a:endParaRPr lang="en-US" altLang="zh-CN" sz="4000" dirty="0"/>
          </a:p>
        </p:txBody>
      </p:sp>
      <p:sp>
        <p:nvSpPr>
          <p:cNvPr id="3" name="C_3#74d52a21f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74d52a21f.fixed?pid=58f2f7115&amp;color=0,173,163&amp;vtp=1&amp;bbb=1"/>
          <p:cNvSpPr/>
          <p:nvPr/>
        </p:nvSpPr>
        <p:spPr>
          <a:xfrm>
            <a:off x="877824" y="3493008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第6课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《老子》四章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*五石之瓠</a:t>
            </a:r>
            <a:endParaRPr lang="en-US" altLang="zh-CN" sz="3200" dirty="0"/>
          </a:p>
        </p:txBody>
      </p:sp>
      <p:sp>
        <p:nvSpPr>
          <p:cNvPr id="5" name="C_3_BD#74d52a21f.fixed?pid=58f2f7115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课时1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《老子》四章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93bd5834?pid=70b4308ad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方法三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设喻取譬法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运用比喻阐发事理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能使深奥的道理通俗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抽象的事理形象化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方法四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讲述故事法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可以选择一个典型故事进行叙述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对这个故事加以评述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画龙点睛地揭示道理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d5bde615?pid=2c332eb75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探索·老子思想及其意义</a:t>
            </a:r>
            <a:endParaRPr lang="en-US" altLang="zh-CN" sz="3000" dirty="0"/>
          </a:p>
        </p:txBody>
      </p:sp>
      <p:sp>
        <p:nvSpPr>
          <p:cNvPr id="3" name="QB_6_BD.148_1#33504b3c5?sp=1&amp;pid=7d5bde615&amp;color=0,0,0&amp;vtp=1&amp;bbb=1&amp;hb=1&amp;hltap=1"/>
          <p:cNvSpPr/>
          <p:nvPr/>
        </p:nvSpPr>
        <p:spPr>
          <a:xfrm>
            <a:off x="612648" y="1115647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老子善用逆向思维观察社会和人生，试结合本文进行分析。（4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149_1#33504b3c5?sp=1&amp;pid=7d5bde615&amp;color=0,0,0&amp;vtp=1&amp;bbb=1&amp;hb=1&amp;hla=1"/>
          <p:cNvSpPr/>
          <p:nvPr/>
        </p:nvSpPr>
        <p:spPr>
          <a:xfrm>
            <a:off x="612648" y="1688403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老子常常从那些世人不太看重的方面，发掘出理论或实践上的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巨大价值。比如，世人看重的是“有”,关注的是“难”，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注重的是“大事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老子则认为正是相反的“无”“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易”以及“小事”成全了“有”和“难”的价值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成就了“大事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”。②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老子还善于从世人的习性中发现负面因素。比如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日常生活中，人们在事情接近成功的时候通常都会变得不再那么用心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慎重，从而放松了自己。老子指出，很多事情最终失败，根源就在这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里，在接近成功的时候，必须慎之又慎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3d5a14d8?pid=2c332eb75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任务四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感悟·智慧分享与总结</a:t>
            </a:r>
            <a:endParaRPr lang="en-US" altLang="zh-CN" sz="3000" dirty="0"/>
          </a:p>
        </p:txBody>
      </p:sp>
      <p:sp>
        <p:nvSpPr>
          <p:cNvPr id="3" name="QB_6_BD.148_1#1eacdd54d?sp=1&amp;pid=d3d5a14d8&amp;color=0,0,0&amp;vtp=1&amp;bbb=1&amp;hb=1&amp;hltap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老子说：“为者败之，执者失之。是以圣人无为，故无败；无执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。”这体现了他“无为而治”的政治主张，你如何看待这种思想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结合现实谈谈你的看法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149_1#1eacdd54d?sp=1&amp;pid=d3d5a14d8&amp;color=0,0,0&amp;vtp=1&amp;bbb=1&amp;hb=1&amp;hla=1"/>
          <p:cNvSpPr/>
          <p:nvPr/>
        </p:nvSpPr>
        <p:spPr>
          <a:xfrm>
            <a:off x="612648" y="302318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“无为而治”中的“无为”，不是“无所为”，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即不是什么都不做，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而是指不妄为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，不随意而为，不违道而为。对于符合道的事情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，则必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“有为”，但是也要顺应客观事物的运行规律而为，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而不是任意施为。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，“无为而治”不会破坏事物的自然状态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，也不会破坏客观事物的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9_1#1eacdd54d?sp=1&amp;pid=d3d5a14d8&amp;color=0,0,0&amp;vtp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48_1#1eacdd54d?sp=1&amp;pid=d3d5a14d8&amp;color=0,0,0&amp;vtp=1&amp;bbb=1&amp;hb=1&amp;hla=1"/>
          <p:cNvSpPr/>
          <p:nvPr/>
        </p:nvSpPr>
        <p:spPr>
          <a:xfrm>
            <a:off x="612648" y="4426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运行规律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，更不会激化社会矛盾。②结合当下的社会现实来看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，“无为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”的政治主张仍具有一定的借鉴意义。治国安邦，管理国家应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从民意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”，顺民而“无为”，就会“无为”而“无不为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”。按照人民的意愿制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定政策和法律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、选举官员、管理社会事务，人民就会满意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，国家就会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。相反，如“不顺民意”，反其道而行之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，一旦达到了人民不能接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受的程度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，人民就会联合起来反抗。顺民而“无为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”，按照人民的意愿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来治理国家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，才是老子“无为而治”思想的真谛。（每点2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58b3524e?pid=2c332eb75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53_1#f21bbb8ea?sp=1&amp;pid=a58b3524e&amp;color=0,0,0&amp;vtp=1&amp;bbb=1&amp;hb=1"/>
          <p:cNvSpPr/>
          <p:nvPr/>
        </p:nvSpPr>
        <p:spPr>
          <a:xfrm>
            <a:off x="612648" y="95402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在《老子》中，几乎通篇充满了“不争”的理念。如“上善若水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。水善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利万物而不争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夫唯不争，故无尤”“夫唯不争，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故天下莫能与之争”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天之道，不争而善胜”等。在今天这个竞争激烈的社会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，你怎样看待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竞争这一问题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9_2#f21bbb8ea?pid=a58b3524e&amp;color=0,0,0&amp;mp=1&amp;vtp=1&amp;bt=1&amp;bbb=1&amp;hb=1&amp;hltap=1"/>
          <p:cNvSpPr/>
          <p:nvPr/>
        </p:nvSpPr>
        <p:spPr>
          <a:xfrm>
            <a:off x="612648" y="4934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48_1#f21bbb8ea?pid=a58b3524e&amp;color=0,0,0&amp;mp=1&amp;vtp=1&amp;bt=1&amp;bbb=1&amp;hb=1&amp;hla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示例）过度竞争会导致无序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。如果竞争没有了法律和道德的约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，就会造成混乱。人类的各类过度竞争，已使地球不堪重负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们应回过头来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，多听听老子说的“知足之足，常足矣”“多藏必厚亡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足不辱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，知止不殆，可以长久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”，时刻提醒自己要在法律与道德的约束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下进行有序竞争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。（观点明确1分，理由合理2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bd8c8216?pid=2c332eb75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文言积累</a:t>
            </a:r>
            <a:endParaRPr lang="en-US" altLang="zh-CN" sz="3200" dirty="0"/>
          </a:p>
        </p:txBody>
      </p:sp>
      <p:sp>
        <p:nvSpPr>
          <p:cNvPr id="3" name="QB_6_BD.54_1#de6a0403b?sp=1&amp;pid=abd8c8216&amp;color=0,0,0&amp;vtp=1&amp;bbb=1"/>
          <p:cNvSpPr/>
          <p:nvPr/>
        </p:nvSpPr>
        <p:spPr>
          <a:xfrm>
            <a:off x="612648" y="95402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4162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416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①一毂(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②埏埴(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416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③户牖(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④余食赘行(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416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⑤物或恶之(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⑥有道者不处(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34162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⑦其脆易泮(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⑧起于累土(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AN.55_1#de6a0403b.bracket?pid=abd8c8216&amp;color=0,0,0&amp;vpa=41&amp;vtp=1&amp;bbb=1"/>
          <p:cNvSpPr/>
          <p:nvPr/>
        </p:nvSpPr>
        <p:spPr>
          <a:xfrm>
            <a:off x="1791367" y="1609344"/>
            <a:ext cx="65246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ɡǔ</a:t>
            </a:r>
            <a:endParaRPr lang="en-US" altLang="zh-CN" sz="2800" dirty="0"/>
          </a:p>
        </p:txBody>
      </p:sp>
      <p:sp>
        <p:nvSpPr>
          <p:cNvPr id="5" name="QB_6_AN.56_1#de6a0403b.bracket?pid=abd8c8216&amp;color=0,0,0&amp;vpa=42&amp;vtp=1&amp;bbb=1"/>
          <p:cNvSpPr/>
          <p:nvPr/>
        </p:nvSpPr>
        <p:spPr>
          <a:xfrm>
            <a:off x="7159022" y="1609344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sh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6" name="QB_6_AN.57_1#de6a0403b.bracket?pid=abd8c8216&amp;color=0,0,0&amp;vpa=43&amp;vtp=1&amp;bbb=1"/>
          <p:cNvSpPr/>
          <p:nvPr/>
        </p:nvSpPr>
        <p:spPr>
          <a:xfrm>
            <a:off x="8421084" y="1609344"/>
            <a:ext cx="7127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zhí</a:t>
            </a:r>
            <a:endParaRPr lang="en-US" altLang="zh-CN" sz="2800" dirty="0"/>
          </a:p>
        </p:txBody>
      </p:sp>
      <p:sp>
        <p:nvSpPr>
          <p:cNvPr id="7" name="QB_6_AN.58_1#de6a0403b.bracket?pid=abd8c8216&amp;color=0,0,0&amp;vpa=44&amp;vtp=1&amp;bbb=1"/>
          <p:cNvSpPr/>
          <p:nvPr/>
        </p:nvSpPr>
        <p:spPr>
          <a:xfrm>
            <a:off x="1804067" y="2257044"/>
            <a:ext cx="8128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yǒu</a:t>
            </a:r>
            <a:endParaRPr lang="en-US" altLang="zh-CN" sz="2800" dirty="0"/>
          </a:p>
        </p:txBody>
      </p:sp>
      <p:sp>
        <p:nvSpPr>
          <p:cNvPr id="8" name="QB_6_AN.59_1#de6a0403b.bracket?pid=abd8c8216&amp;color=0,0,0&amp;vpa=45&amp;vtp=1&amp;bbb=1"/>
          <p:cNvSpPr/>
          <p:nvPr/>
        </p:nvSpPr>
        <p:spPr>
          <a:xfrm>
            <a:off x="7806722" y="2257044"/>
            <a:ext cx="91122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zhuì</a:t>
            </a:r>
            <a:endParaRPr lang="en-US" altLang="zh-CN" sz="2800" dirty="0"/>
          </a:p>
        </p:txBody>
      </p:sp>
      <p:sp>
        <p:nvSpPr>
          <p:cNvPr id="9" name="QB_6_AN.60_1#de6a0403b.bracket?pid=abd8c8216&amp;color=0,0,0&amp;vpa=46&amp;vtp=1&amp;bbb=1"/>
          <p:cNvSpPr/>
          <p:nvPr/>
        </p:nvSpPr>
        <p:spPr>
          <a:xfrm>
            <a:off x="2477167" y="2904744"/>
            <a:ext cx="71437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wù</a:t>
            </a:r>
            <a:endParaRPr lang="en-US" altLang="zh-CN" sz="2800" dirty="0"/>
          </a:p>
        </p:txBody>
      </p:sp>
      <p:sp>
        <p:nvSpPr>
          <p:cNvPr id="10" name="QB_6_AN.61_1#de6a0403b.bracket?pid=abd8c8216&amp;color=0,0,0&amp;vpa=47&amp;vtp=1&amp;bbb=1"/>
          <p:cNvSpPr/>
          <p:nvPr/>
        </p:nvSpPr>
        <p:spPr>
          <a:xfrm>
            <a:off x="8213122" y="2904744"/>
            <a:ext cx="8128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chǔ</a:t>
            </a:r>
            <a:endParaRPr lang="en-US" altLang="zh-CN" sz="2800" dirty="0"/>
          </a:p>
        </p:txBody>
      </p:sp>
      <p:sp>
        <p:nvSpPr>
          <p:cNvPr id="11" name="QB_6_AN.62_1#de6a0403b.bracket?pid=abd8c8216&amp;color=0,0,0&amp;vpa=48&amp;vtp=1&amp;bbb=1"/>
          <p:cNvSpPr/>
          <p:nvPr/>
        </p:nvSpPr>
        <p:spPr>
          <a:xfrm>
            <a:off x="2502567" y="3552444"/>
            <a:ext cx="8350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p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</a:t>
            </a:r>
            <a:endParaRPr lang="en-US" altLang="zh-CN" sz="2800" dirty="0"/>
          </a:p>
        </p:txBody>
      </p:sp>
      <p:sp>
        <p:nvSpPr>
          <p:cNvPr id="12" name="QB_6_AN.63_1#de6a0403b.bracket?pid=abd8c8216&amp;color=0,0,0&amp;vpa=49&amp;vtp=1&amp;bbb=1"/>
          <p:cNvSpPr/>
          <p:nvPr/>
        </p:nvSpPr>
        <p:spPr>
          <a:xfrm>
            <a:off x="7870222" y="3552444"/>
            <a:ext cx="612775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léi</a:t>
            </a:r>
            <a:endParaRPr lang="en-US" altLang="zh-CN" sz="2800" dirty="0"/>
          </a:p>
        </p:txBody>
      </p:sp>
      <p:sp>
        <p:nvSpPr>
          <p:cNvPr id="13" name="QB_6_BD.54_1#de6a0403b?sp=1&amp;pid=abd8c8216&amp;color=0,0,0&amp;vtp=1&amp;bbb=1&amp;zzd= 3"/>
          <p:cNvSpPr/>
          <p:nvPr/>
        </p:nvSpPr>
        <p:spPr>
          <a:xfrm>
            <a:off x="1482630" y="22621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6_BD.54_1#de6a0403b?sp=1&amp;pid=abd8c8216&amp;color=0,0,0&amp;vtp=1&amp;bbb=1&amp;zzd= 3"/>
          <p:cNvSpPr/>
          <p:nvPr/>
        </p:nvSpPr>
        <p:spPr>
          <a:xfrm>
            <a:off x="6469285" y="2262124"/>
            <a:ext cx="38101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6_BD.54_1#de6a0403b?sp=1&amp;pid=abd8c8216&amp;color=0,0,0&amp;vtp=1&amp;bbb=1&amp;zzd= 3"/>
          <p:cNvSpPr/>
          <p:nvPr/>
        </p:nvSpPr>
        <p:spPr>
          <a:xfrm>
            <a:off x="6824885" y="22621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6_BD.54_1#de6a0403b?sp=1&amp;pid=abd8c8216&amp;color=0,0,0&amp;vtp=1&amp;bbb=1&amp;zzd= 5"/>
          <p:cNvSpPr/>
          <p:nvPr/>
        </p:nvSpPr>
        <p:spPr>
          <a:xfrm>
            <a:off x="1482630" y="29098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6_BD.54_1#de6a0403b?sp=1&amp;pid=abd8c8216&amp;color=0,0,0&amp;vtp=1&amp;bbb=1&amp;zzd= 5"/>
          <p:cNvSpPr/>
          <p:nvPr/>
        </p:nvSpPr>
        <p:spPr>
          <a:xfrm>
            <a:off x="7180485" y="29098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6_BD.54_1#de6a0403b?sp=1&amp;pid=abd8c8216&amp;color=0,0,0&amp;vtp=1&amp;bbb=1&amp;zzd= 7"/>
          <p:cNvSpPr/>
          <p:nvPr/>
        </p:nvSpPr>
        <p:spPr>
          <a:xfrm>
            <a:off x="1838230" y="35575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6_BD.54_1#de6a0403b?sp=1&amp;pid=abd8c8216&amp;color=0,0,0&amp;vtp=1&amp;bbb=1&amp;zzd= 7"/>
          <p:cNvSpPr/>
          <p:nvPr/>
        </p:nvSpPr>
        <p:spPr>
          <a:xfrm>
            <a:off x="7891685" y="35575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6_BD.54_1#de6a0403b?sp=1&amp;pid=abd8c8216&amp;color=0,0,0&amp;vtp=1&amp;bbb=1&amp;zzd= 9"/>
          <p:cNvSpPr/>
          <p:nvPr/>
        </p:nvSpPr>
        <p:spPr>
          <a:xfrm>
            <a:off x="2193830" y="42179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6_BD.54_1#de6a0403b?sp=1&amp;pid=abd8c8216&amp;color=0,0,0&amp;vtp=1&amp;bbb=1&amp;zzd= 9"/>
          <p:cNvSpPr/>
          <p:nvPr/>
        </p:nvSpPr>
        <p:spPr>
          <a:xfrm>
            <a:off x="7180485" y="42179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4_1#b9dfb8fdb?sp=1&amp;pid=abd8c8216&amp;color=0,0,0&amp;vtp=1&amp;bt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通假字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请指出并解释通假字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曰余食赘行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其脆易泮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起于累土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800" dirty="0"/>
          </a:p>
        </p:txBody>
      </p:sp>
      <p:sp>
        <p:nvSpPr>
          <p:cNvPr id="3" name="QB_6_AN.65_1#b9dfb8fdb.blank?pid=abd8c8216&amp;color=0,0,0&amp;vpa=50&amp;vtp=1&amp;bbb=1"/>
          <p:cNvSpPr/>
          <p:nvPr/>
        </p:nvSpPr>
        <p:spPr>
          <a:xfrm>
            <a:off x="1334166" y="1732920"/>
            <a:ext cx="34702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“行”同“形”，形状。</a:t>
            </a:r>
            <a:endParaRPr lang="en-US" altLang="zh-CN" sz="2800" dirty="0"/>
          </a:p>
        </p:txBody>
      </p:sp>
      <p:sp>
        <p:nvSpPr>
          <p:cNvPr id="4" name="QB_6_AN.66_1#b9dfb8fdb.blank?pid=abd8c8216&amp;color=0,0,0&amp;vpa=51&amp;vtp=1&amp;bbb=1"/>
          <p:cNvSpPr/>
          <p:nvPr/>
        </p:nvSpPr>
        <p:spPr>
          <a:xfrm>
            <a:off x="1334166" y="3028320"/>
            <a:ext cx="34702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“泮”同“判”，分离。</a:t>
            </a:r>
            <a:endParaRPr lang="en-US" altLang="zh-CN" sz="2800" dirty="0"/>
          </a:p>
        </p:txBody>
      </p:sp>
      <p:sp>
        <p:nvSpPr>
          <p:cNvPr id="5" name="QB_6_AN.67_1#b9dfb8fdb.blank?pid=abd8c8216&amp;color=0,0,0&amp;vpa=52&amp;vtp=1&amp;bbb=1"/>
          <p:cNvSpPr/>
          <p:nvPr/>
        </p:nvSpPr>
        <p:spPr>
          <a:xfrm>
            <a:off x="1334166" y="4323720"/>
            <a:ext cx="34702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“累”同“蔂”，土筐。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8_1#6dd002b6a?sp=1&amp;pid=abd8c8216&amp;color=0,0,0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古今异义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请解释加点词语的古义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①跨者不行(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②强行者有志(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③民之从事(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④常于几成而败之(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B_6_AN.69_1#6dd002b6a.bracket?pid=abd8c8216&amp;color=0,0,0&amp;vpa=53&amp;vtp=1&amp;bbb=1"/>
          <p:cNvSpPr/>
          <p:nvPr/>
        </p:nvSpPr>
        <p:spPr>
          <a:xfrm>
            <a:off x="2527967" y="11233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行走不稳。</a:t>
            </a:r>
            <a:endParaRPr lang="en-US" altLang="zh-CN" sz="2800" dirty="0"/>
          </a:p>
        </p:txBody>
      </p:sp>
      <p:sp>
        <p:nvSpPr>
          <p:cNvPr id="4" name="QB_6_AN.70_1#6dd002b6a.bracket?pid=abd8c8216&amp;color=0,0,0&amp;vpa=54&amp;vtp=1&amp;bbb=1"/>
          <p:cNvSpPr/>
          <p:nvPr/>
        </p:nvSpPr>
        <p:spPr>
          <a:xfrm>
            <a:off x="2883567" y="17710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勤勉而行。</a:t>
            </a:r>
            <a:endParaRPr lang="en-US" altLang="zh-CN" sz="2800" dirty="0"/>
          </a:p>
        </p:txBody>
      </p:sp>
      <p:sp>
        <p:nvSpPr>
          <p:cNvPr id="5" name="QB_6_AN.71_1#6dd002b6a.bracket?pid=abd8c8216&amp;color=0,0,0&amp;vpa=55&amp;vtp=1&amp;bbb=1"/>
          <p:cNvSpPr/>
          <p:nvPr/>
        </p:nvSpPr>
        <p:spPr>
          <a:xfrm>
            <a:off x="2527967" y="2418720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行事。</a:t>
            </a:r>
            <a:endParaRPr lang="en-US" altLang="zh-CN" sz="2800" dirty="0"/>
          </a:p>
        </p:txBody>
      </p:sp>
      <p:sp>
        <p:nvSpPr>
          <p:cNvPr id="6" name="QB_6_AN.72_1#6dd002b6a.bracket?pid=abd8c8216&amp;color=0,0,0&amp;vpa=56&amp;vtp=1&amp;bbb=1"/>
          <p:cNvSpPr/>
          <p:nvPr/>
        </p:nvSpPr>
        <p:spPr>
          <a:xfrm>
            <a:off x="3594766" y="30664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接近成功。</a:t>
            </a:r>
            <a:endParaRPr lang="en-US" altLang="zh-CN" sz="2800" dirty="0"/>
          </a:p>
        </p:txBody>
      </p:sp>
      <p:sp>
        <p:nvSpPr>
          <p:cNvPr id="7" name="QB_6_BD.68_1#6dd002b6a?sp=1&amp;pid=abd8c8216&amp;color=0,0,0&amp;vtp=1&amp;bt=1&amp;bbb=1&amp;zzd= 3"/>
          <p:cNvSpPr/>
          <p:nvPr/>
        </p:nvSpPr>
        <p:spPr>
          <a:xfrm>
            <a:off x="18382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6_BD.68_1#6dd002b6a?sp=1&amp;pid=abd8c8216&amp;color=0,0,0&amp;vtp=1&amp;bt=1&amp;bbb=1&amp;zzd= 3"/>
          <p:cNvSpPr/>
          <p:nvPr/>
        </p:nvSpPr>
        <p:spPr>
          <a:xfrm>
            <a:off x="21938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6_BD.68_1#6dd002b6a?sp=1&amp;pid=abd8c8216&amp;color=0,0,0&amp;vtp=1&amp;bt=1&amp;bbb=1&amp;zzd= 5"/>
          <p:cNvSpPr/>
          <p:nvPr/>
        </p:nvSpPr>
        <p:spPr>
          <a:xfrm>
            <a:off x="11270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68_1#6dd002b6a?sp=1&amp;pid=abd8c8216&amp;color=0,0,0&amp;vtp=1&amp;bt=1&amp;bbb=1&amp;zzd= 5"/>
          <p:cNvSpPr/>
          <p:nvPr/>
        </p:nvSpPr>
        <p:spPr>
          <a:xfrm>
            <a:off x="14826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68_1#6dd002b6a?sp=1&amp;pid=abd8c8216&amp;color=0,0,0&amp;vtp=1&amp;bt=1&amp;bbb=1&amp;zzd= 7"/>
          <p:cNvSpPr/>
          <p:nvPr/>
        </p:nvSpPr>
        <p:spPr>
          <a:xfrm>
            <a:off x="1838230" y="307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68_1#6dd002b6a?sp=1&amp;pid=abd8c8216&amp;color=0,0,0&amp;vtp=1&amp;bt=1&amp;bbb=1&amp;zzd= 7"/>
          <p:cNvSpPr/>
          <p:nvPr/>
        </p:nvSpPr>
        <p:spPr>
          <a:xfrm>
            <a:off x="2193830" y="307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68_1#6dd002b6a?sp=1&amp;pid=abd8c8216&amp;color=0,0,0&amp;vtp=1&amp;bt=1&amp;bbb=1&amp;zzd= 9"/>
          <p:cNvSpPr/>
          <p:nvPr/>
        </p:nvSpPr>
        <p:spPr>
          <a:xfrm>
            <a:off x="1838230" y="373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6_BD.68_1#6dd002b6a?sp=1&amp;pid=abd8c8216&amp;color=0,0,0&amp;vtp=1&amp;bt=1&amp;bbb=1&amp;zzd= 9"/>
          <p:cNvSpPr/>
          <p:nvPr/>
        </p:nvSpPr>
        <p:spPr>
          <a:xfrm>
            <a:off x="2193830" y="373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73_1#6a81f4330?pid=abd8c8216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一词多义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BD.74_1#a118a85ba?pid=6a81f4330&amp;color=0,0,0&amp;vtp=1&amp;bbb=1"/>
          <p:cNvSpPr/>
          <p:nvPr/>
        </p:nvSpPr>
        <p:spPr>
          <a:xfrm>
            <a:off x="612648" y="108523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①知人者智(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②与知府朱孝纯子颍由南麓登(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③知之者不如好之者(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7_AN.75_1#a118a85ba.bracket?pid=6a81f4330&amp;color=0,0,0&amp;vpa=57&amp;vtp=1&amp;bbb=1"/>
          <p:cNvSpPr/>
          <p:nvPr/>
        </p:nvSpPr>
        <p:spPr>
          <a:xfrm>
            <a:off x="2527967" y="1740551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动词，了解。</a:t>
            </a:r>
            <a:endParaRPr lang="en-US" altLang="zh-CN" sz="2800" dirty="0"/>
          </a:p>
        </p:txBody>
      </p:sp>
      <p:sp>
        <p:nvSpPr>
          <p:cNvPr id="5" name="QB_7_AN.76_1#a118a85ba.bracket?pid=6a81f4330&amp;color=0,0,0&amp;vpa=58&amp;vtp=1&amp;bbb=1"/>
          <p:cNvSpPr/>
          <p:nvPr/>
        </p:nvSpPr>
        <p:spPr>
          <a:xfrm>
            <a:off x="5372766" y="2388251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动词，掌管。</a:t>
            </a:r>
            <a:endParaRPr lang="en-US" altLang="zh-CN" sz="2800" dirty="0"/>
          </a:p>
        </p:txBody>
      </p:sp>
      <p:sp>
        <p:nvSpPr>
          <p:cNvPr id="6" name="QB_7_AN.77_1#a118a85ba.bracket?pid=6a81f4330&amp;color=0,0,0&amp;vpa=59&amp;vtp=1&amp;bbb=1"/>
          <p:cNvSpPr/>
          <p:nvPr/>
        </p:nvSpPr>
        <p:spPr>
          <a:xfrm>
            <a:off x="3950366" y="3035951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动词，知道，懂得。</a:t>
            </a:r>
            <a:endParaRPr lang="en-US" altLang="zh-CN" sz="2800" dirty="0"/>
          </a:p>
        </p:txBody>
      </p:sp>
      <p:sp>
        <p:nvSpPr>
          <p:cNvPr id="7" name="QB_7_BD.74_1#a118a85ba?pid=6a81f4330&amp;color=0,0,0&amp;vtp=1&amp;bbb=1&amp;zzd= 3"/>
          <p:cNvSpPr/>
          <p:nvPr/>
        </p:nvSpPr>
        <p:spPr>
          <a:xfrm>
            <a:off x="1127030" y="23933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7_BD.74_1#a118a85ba?pid=6a81f4330&amp;color=0,0,0&amp;vtp=1&amp;bbb=1&amp;zzd= 5"/>
          <p:cNvSpPr/>
          <p:nvPr/>
        </p:nvSpPr>
        <p:spPr>
          <a:xfrm>
            <a:off x="1482630" y="30410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7_BD.74_1#a118a85ba?pid=6a81f4330&amp;color=0,0,0&amp;vtp=1&amp;bbb=1&amp;zzd= 7"/>
          <p:cNvSpPr/>
          <p:nvPr/>
        </p:nvSpPr>
        <p:spPr>
          <a:xfrm>
            <a:off x="1127030" y="37014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b268f93e8?lid=b268f93e8&amp;cid=b268f93e8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b268f93e8?lid=b268f93e8&amp;cid=b268f93e8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b268f93e8?lid=2c332eb75&amp;cid=2c332eb75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b268f93e8?lid=2c332eb75&amp;cid=2c332eb75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78_1#b56087c9e?sp=1&amp;pid=6a81f4330&amp;color=0,0,0&amp;vtp=1&amp;bt=1&amp;bbb=1"/>
          <p:cNvSpPr/>
          <p:nvPr/>
        </p:nvSpPr>
        <p:spPr>
          <a:xfrm>
            <a:off x="612648" y="468000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0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①当其无，有车之用(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0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②料大王士卒足以当项王乎(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0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③人君当神器之重(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0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④惴惴恐不当意(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0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⑤今当远离(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0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⑥木兰当户织(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0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⑦当奖率三军(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0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⑧安步当车(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11" name="QB_7_AN.79_1#b56087c9e.bracket?pid=6a81f4330&amp;color=0,0,0&amp;vpa=60&amp;vtp=1&amp;bbb=1"/>
          <p:cNvSpPr/>
          <p:nvPr/>
        </p:nvSpPr>
        <p:spPr>
          <a:xfrm>
            <a:off x="3963066" y="1106429"/>
            <a:ext cx="454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介词，在（某处、某时）。</a:t>
            </a:r>
            <a:endParaRPr lang="en-US" altLang="zh-CN" sz="2800" dirty="0"/>
          </a:p>
        </p:txBody>
      </p:sp>
      <p:sp>
        <p:nvSpPr>
          <p:cNvPr id="12" name="QB_7_AN.80_1#b56087c9e.bracket?pid=6a81f4330&amp;color=0,0,0&amp;vpa=61&amp;vtp=1&amp;bbb=1"/>
          <p:cNvSpPr/>
          <p:nvPr/>
        </p:nvSpPr>
        <p:spPr>
          <a:xfrm>
            <a:off x="5017166" y="1741429"/>
            <a:ext cx="38306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动词，对等，比得上。</a:t>
            </a:r>
            <a:endParaRPr lang="en-US" altLang="zh-CN" sz="2800" dirty="0"/>
          </a:p>
        </p:txBody>
      </p:sp>
      <p:sp>
        <p:nvSpPr>
          <p:cNvPr id="13" name="QB_7_AN.81_1#b56087c9e.bracket?pid=6a81f4330&amp;color=0,0,0&amp;vpa=62&amp;vtp=1&amp;bbb=1"/>
          <p:cNvSpPr/>
          <p:nvPr/>
        </p:nvSpPr>
        <p:spPr>
          <a:xfrm>
            <a:off x="3594766" y="2376429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动词，主持、掌握。</a:t>
            </a:r>
            <a:endParaRPr lang="en-US" altLang="zh-CN" sz="2800" dirty="0"/>
          </a:p>
        </p:txBody>
      </p:sp>
      <p:sp>
        <p:nvSpPr>
          <p:cNvPr id="14" name="QB_7_AN.82_1#b56087c9e.bracket?pid=6a81f4330&amp;color=0,0,0&amp;vpa=63&amp;vtp=1&amp;bbb=1"/>
          <p:cNvSpPr/>
          <p:nvPr/>
        </p:nvSpPr>
        <p:spPr>
          <a:xfrm>
            <a:off x="3239166" y="3011429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动词，符合。</a:t>
            </a:r>
            <a:endParaRPr lang="en-US" altLang="zh-CN" sz="2800" dirty="0"/>
          </a:p>
        </p:txBody>
      </p:sp>
      <p:sp>
        <p:nvSpPr>
          <p:cNvPr id="15" name="QB_7_AN.83_1#b56087c9e.bracket?pid=6a81f4330&amp;color=0,0,0&amp;vpa=64&amp;vtp=1&amp;bbb=1"/>
          <p:cNvSpPr/>
          <p:nvPr/>
        </p:nvSpPr>
        <p:spPr>
          <a:xfrm>
            <a:off x="2527967" y="3646429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副词，将。</a:t>
            </a:r>
            <a:endParaRPr lang="en-US" altLang="zh-CN" sz="2800" dirty="0"/>
          </a:p>
        </p:txBody>
      </p:sp>
      <p:sp>
        <p:nvSpPr>
          <p:cNvPr id="16" name="QB_7_AN.84_1#b56087c9e.bracket?pid=6a81f4330&amp;color=0,0,0&amp;vpa=65&amp;vtp=1&amp;bbb=1"/>
          <p:cNvSpPr/>
          <p:nvPr/>
        </p:nvSpPr>
        <p:spPr>
          <a:xfrm>
            <a:off x="2883567" y="4281429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介词，对着。</a:t>
            </a:r>
            <a:endParaRPr lang="en-US" altLang="zh-CN" sz="2800" dirty="0"/>
          </a:p>
        </p:txBody>
      </p:sp>
      <p:sp>
        <p:nvSpPr>
          <p:cNvPr id="17" name="QB_7_AN.85_1#b56087c9e.bracket?pid=6a81f4330&amp;color=0,0,0&amp;vpa=66&amp;vtp=1&amp;bbb=1"/>
          <p:cNvSpPr/>
          <p:nvPr/>
        </p:nvSpPr>
        <p:spPr>
          <a:xfrm>
            <a:off x="2883567" y="4916429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副词，应该。</a:t>
            </a:r>
            <a:endParaRPr lang="en-US" altLang="zh-CN" sz="2800" dirty="0"/>
          </a:p>
        </p:txBody>
      </p:sp>
      <p:sp>
        <p:nvSpPr>
          <p:cNvPr id="18" name="QB_7_AN.86_1#b56087c9e.bracket?pid=6a81f4330&amp;color=0,0,0&amp;vpa=67&amp;vtp=1&amp;bbb=1"/>
          <p:cNvSpPr/>
          <p:nvPr/>
        </p:nvSpPr>
        <p:spPr>
          <a:xfrm>
            <a:off x="2527967" y="5551429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动词，当作。</a:t>
            </a:r>
            <a:endParaRPr lang="en-US" altLang="zh-CN" sz="2800" dirty="0"/>
          </a:p>
        </p:txBody>
      </p:sp>
      <p:sp>
        <p:nvSpPr>
          <p:cNvPr id="19" name="QB_7_BD.78_1#b56087c9e?sp=1&amp;pid=6a81f4330&amp;color=0,0,0&amp;vtp=1&amp;bt=1&amp;bbb=1&amp;zzd= 2"/>
          <p:cNvSpPr/>
          <p:nvPr/>
        </p:nvSpPr>
        <p:spPr>
          <a:xfrm>
            <a:off x="1127030" y="1750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7_BD.78_1#b56087c9e?sp=1&amp;pid=6a81f4330&amp;color=0,0,0&amp;vtp=1&amp;bt=1&amp;bbb=1&amp;zzd= 3"/>
          <p:cNvSpPr/>
          <p:nvPr/>
        </p:nvSpPr>
        <p:spPr>
          <a:xfrm>
            <a:off x="3616230" y="2385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7_BD.78_1#b56087c9e?sp=1&amp;pid=6a81f4330&amp;color=0,0,0&amp;vtp=1&amp;bt=1&amp;bbb=1&amp;zzd= 4"/>
          <p:cNvSpPr/>
          <p:nvPr/>
        </p:nvSpPr>
        <p:spPr>
          <a:xfrm>
            <a:off x="1838230" y="3020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7_BD.78_1#b56087c9e?sp=1&amp;pid=6a81f4330&amp;color=0,0,0&amp;vtp=1&amp;bt=1&amp;bbb=1&amp;zzd= 5"/>
          <p:cNvSpPr/>
          <p:nvPr/>
        </p:nvSpPr>
        <p:spPr>
          <a:xfrm>
            <a:off x="2549430" y="3655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7_BD.78_1#b56087c9e?sp=1&amp;pid=6a81f4330&amp;color=0,0,0&amp;vtp=1&amp;bt=1&amp;bbb=1&amp;zzd= 6"/>
          <p:cNvSpPr/>
          <p:nvPr/>
        </p:nvSpPr>
        <p:spPr>
          <a:xfrm>
            <a:off x="1482630" y="4290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7_BD.78_1#b56087c9e?sp=1&amp;pid=6a81f4330&amp;color=0,0,0&amp;vtp=1&amp;bt=1&amp;bbb=1&amp;zzd= 7"/>
          <p:cNvSpPr/>
          <p:nvPr/>
        </p:nvSpPr>
        <p:spPr>
          <a:xfrm>
            <a:off x="1838230" y="4925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QB_7_BD.78_1#b56087c9e?sp=1&amp;pid=6a81f4330&amp;color=0,0,0&amp;vtp=1&amp;bt=1&amp;bbb=1&amp;zzd= 8"/>
          <p:cNvSpPr/>
          <p:nvPr/>
        </p:nvSpPr>
        <p:spPr>
          <a:xfrm>
            <a:off x="1127030" y="5560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QB_7_BD.78_1#b56087c9e?sp=1&amp;pid=6a81f4330&amp;color=0,0,0&amp;vtp=1&amp;bt=1&amp;bbb=1&amp;zzd= 9"/>
          <p:cNvSpPr/>
          <p:nvPr/>
        </p:nvSpPr>
        <p:spPr>
          <a:xfrm>
            <a:off x="1838230" y="6208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build="p"/>
      <p:bldP spid="12" grpId="0" animBg="1" build="p"/>
      <p:bldP spid="13" grpId="0" animBg="1" build="p"/>
      <p:bldP spid="14" grpId="0" animBg="1" build="p"/>
      <p:bldP spid="15" grpId="0" animBg="1" build="p"/>
      <p:bldP spid="16" grpId="0" animBg="1" build="p"/>
      <p:bldP spid="17" grpId="0" animBg="1" build="p"/>
      <p:bldP spid="18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87_1#6e6eed0d0?sp=1&amp;pid=6a81f4330&amp;color=0,0,0&amp;vtp=1&amp;bt=1&amp;bb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①自伐者无功(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②伐无道，诛暴秦(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③斯亦伐根以求木茂(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6" name="QB_7_AN.88_1#6e6eed0d0.bracket?pid=6a81f4330&amp;color=0,0,0&amp;vpa=68&amp;vtp=1&amp;bbb=1"/>
          <p:cNvSpPr/>
          <p:nvPr/>
        </p:nvSpPr>
        <p:spPr>
          <a:xfrm>
            <a:off x="2883567" y="1123320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动词，夸耀。</a:t>
            </a:r>
            <a:endParaRPr lang="en-US" altLang="zh-CN" sz="2800" dirty="0"/>
          </a:p>
        </p:txBody>
      </p:sp>
      <p:sp>
        <p:nvSpPr>
          <p:cNvPr id="7" name="QB_7_AN.89_1#6e6eed0d0.bracket?pid=6a81f4330&amp;color=0,0,0&amp;vpa=69&amp;vtp=1&amp;bbb=1"/>
          <p:cNvSpPr/>
          <p:nvPr/>
        </p:nvSpPr>
        <p:spPr>
          <a:xfrm>
            <a:off x="3594766" y="1771020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动词，进攻，征伐。</a:t>
            </a:r>
            <a:endParaRPr lang="en-US" altLang="zh-CN" sz="2800" dirty="0"/>
          </a:p>
        </p:txBody>
      </p:sp>
      <p:sp>
        <p:nvSpPr>
          <p:cNvPr id="8" name="QB_7_AN.90_1#6e6eed0d0.bracket?pid=6a81f4330&amp;color=0,0,0&amp;vpa=70&amp;vtp=1&amp;bbb=1"/>
          <p:cNvSpPr/>
          <p:nvPr/>
        </p:nvSpPr>
        <p:spPr>
          <a:xfrm>
            <a:off x="3950366" y="2418720"/>
            <a:ext cx="31162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动词，砍，砍伐。</a:t>
            </a:r>
            <a:endParaRPr lang="en-US" altLang="zh-CN" sz="2800" dirty="0"/>
          </a:p>
        </p:txBody>
      </p:sp>
      <p:sp>
        <p:nvSpPr>
          <p:cNvPr id="9" name="QB_7_BD.87_1#6e6eed0d0?sp=1&amp;pid=6a81f4330&amp;color=0,0,0&amp;vtp=1&amp;bt=1&amp;bbb=1&amp;zzd= 2"/>
          <p:cNvSpPr/>
          <p:nvPr/>
        </p:nvSpPr>
        <p:spPr>
          <a:xfrm>
            <a:off x="14826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7_BD.87_1#6e6eed0d0?sp=1&amp;pid=6a81f4330&amp;color=0,0,0&amp;vtp=1&amp;bt=1&amp;bbb=1&amp;zzd= 3"/>
          <p:cNvSpPr/>
          <p:nvPr/>
        </p:nvSpPr>
        <p:spPr>
          <a:xfrm>
            <a:off x="11270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7_BD.87_1#6e6eed0d0?sp=1&amp;pid=6a81f4330&amp;color=0,0,0&amp;vtp=1&amp;bt=1&amp;bbb=1&amp;zzd= 4"/>
          <p:cNvSpPr/>
          <p:nvPr/>
        </p:nvSpPr>
        <p:spPr>
          <a:xfrm>
            <a:off x="1838230" y="3084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91_1#6590b361e?sp=1&amp;pid=6a81f4330&amp;color=0,0,0&amp;vtp=1&amp;bt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亡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①死而不亡者寿(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②亡去不义(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③与战败而亡者(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④凶年不免于死亡(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⑤可谓智力孤危，战败而亡(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⑥此亡秦之续耳(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9" name="QB_7_AN.92_1#6590b361e.bracket?pid=6a81f4330&amp;color=0,0,0&amp;vpa=71&amp;vtp=1&amp;bbb=1"/>
          <p:cNvSpPr/>
          <p:nvPr/>
        </p:nvSpPr>
        <p:spPr>
          <a:xfrm>
            <a:off x="3239166" y="1123320"/>
            <a:ext cx="38306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动词，（精神）消亡。</a:t>
            </a:r>
            <a:endParaRPr lang="en-US" altLang="zh-CN" sz="2800" dirty="0"/>
          </a:p>
        </p:txBody>
      </p:sp>
      <p:sp>
        <p:nvSpPr>
          <p:cNvPr id="10" name="QB_7_AN.93_1#6590b361e.bracket?pid=6a81f4330&amp;color=0,0,0&amp;vpa=72&amp;vtp=1&amp;bbb=1"/>
          <p:cNvSpPr/>
          <p:nvPr/>
        </p:nvSpPr>
        <p:spPr>
          <a:xfrm>
            <a:off x="2527967" y="1771020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动词，逃亡，逃跑。</a:t>
            </a:r>
            <a:endParaRPr lang="en-US" altLang="zh-CN" sz="2800" dirty="0"/>
          </a:p>
        </p:txBody>
      </p:sp>
      <p:sp>
        <p:nvSpPr>
          <p:cNvPr id="11" name="QB_7_AN.94_1#6590b361e.bracket?pid=6a81f4330&amp;color=0,0,0&amp;vpa=73&amp;vtp=1&amp;bbb=1"/>
          <p:cNvSpPr/>
          <p:nvPr/>
        </p:nvSpPr>
        <p:spPr>
          <a:xfrm>
            <a:off x="3239166" y="2418720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动词，失去，丢失。</a:t>
            </a:r>
            <a:endParaRPr lang="en-US" altLang="zh-CN" sz="2800" dirty="0"/>
          </a:p>
        </p:txBody>
      </p:sp>
      <p:sp>
        <p:nvSpPr>
          <p:cNvPr id="12" name="QB_7_AN.95_1#6590b361e.bracket?pid=6a81f4330&amp;color=0,0,0&amp;vpa=74&amp;vtp=1&amp;bbb=1"/>
          <p:cNvSpPr/>
          <p:nvPr/>
        </p:nvSpPr>
        <p:spPr>
          <a:xfrm>
            <a:off x="3594766" y="3066420"/>
            <a:ext cx="31162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动词，死，死亡。</a:t>
            </a:r>
            <a:endParaRPr lang="en-US" altLang="zh-CN" sz="2800" dirty="0"/>
          </a:p>
        </p:txBody>
      </p:sp>
      <p:sp>
        <p:nvSpPr>
          <p:cNvPr id="13" name="QB_7_AN.96_1#6590b361e.bracket?pid=6a81f4330&amp;color=0,0,0&amp;vpa=75&amp;vtp=1&amp;bbb=1"/>
          <p:cNvSpPr/>
          <p:nvPr/>
        </p:nvSpPr>
        <p:spPr>
          <a:xfrm>
            <a:off x="5017166" y="3714120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动词，灭亡。</a:t>
            </a:r>
            <a:endParaRPr lang="en-US" altLang="zh-CN" sz="2800" dirty="0"/>
          </a:p>
        </p:txBody>
      </p:sp>
      <p:sp>
        <p:nvSpPr>
          <p:cNvPr id="14" name="QB_7_AN.97_1#6590b361e.bracket?pid=6a81f4330&amp;color=0,0,0&amp;vpa=76&amp;vtp=1&amp;bbb=1"/>
          <p:cNvSpPr/>
          <p:nvPr/>
        </p:nvSpPr>
        <p:spPr>
          <a:xfrm>
            <a:off x="3239166" y="4361820"/>
            <a:ext cx="31162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形容词，灭亡的。</a:t>
            </a:r>
            <a:endParaRPr lang="en-US" altLang="zh-CN" sz="2800" dirty="0"/>
          </a:p>
        </p:txBody>
      </p:sp>
      <p:sp>
        <p:nvSpPr>
          <p:cNvPr id="15" name="QB_7_BD.91_1#6590b361e?sp=1&amp;pid=6a81f4330&amp;color=0,0,0&amp;vtp=1&amp;bt=1&amp;bbb=1&amp;zzd= 2"/>
          <p:cNvSpPr/>
          <p:nvPr/>
        </p:nvSpPr>
        <p:spPr>
          <a:xfrm>
            <a:off x="21938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7_BD.91_1#6590b361e?sp=1&amp;pid=6a81f4330&amp;color=0,0,0&amp;vtp=1&amp;bt=1&amp;bbb=1&amp;zzd= 3"/>
          <p:cNvSpPr/>
          <p:nvPr/>
        </p:nvSpPr>
        <p:spPr>
          <a:xfrm>
            <a:off x="11270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7_BD.91_1#6590b361e?sp=1&amp;pid=6a81f4330&amp;color=0,0,0&amp;vtp=1&amp;bt=1&amp;bbb=1&amp;zzd= 4"/>
          <p:cNvSpPr/>
          <p:nvPr/>
        </p:nvSpPr>
        <p:spPr>
          <a:xfrm>
            <a:off x="2549430" y="307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7_BD.91_1#6590b361e?sp=1&amp;pid=6a81f4330&amp;color=0,0,0&amp;vtp=1&amp;bt=1&amp;bbb=1&amp;zzd= 5"/>
          <p:cNvSpPr/>
          <p:nvPr/>
        </p:nvSpPr>
        <p:spPr>
          <a:xfrm>
            <a:off x="3260630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7_BD.91_1#6590b361e?sp=1&amp;pid=6a81f4330&amp;color=0,0,0&amp;vtp=1&amp;bt=1&amp;bbb=1&amp;zzd= 6"/>
          <p:cNvSpPr/>
          <p:nvPr/>
        </p:nvSpPr>
        <p:spPr>
          <a:xfrm>
            <a:off x="4683030" y="4366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7_BD.91_1#6590b361e?sp=1&amp;pid=6a81f4330&amp;color=0,0,0&amp;vtp=1&amp;bt=1&amp;bbb=1&amp;zzd= 7"/>
          <p:cNvSpPr/>
          <p:nvPr/>
        </p:nvSpPr>
        <p:spPr>
          <a:xfrm>
            <a:off x="1482630" y="50273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8_1#ebf32216c?sp=1&amp;pid=abd8c8216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重要虚词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endParaRPr lang="en-US" altLang="zh-CN" sz="2800" dirty="0"/>
          </a:p>
        </p:txBody>
      </p:sp>
      <p:graphicFrame>
        <p:nvGraphicFramePr>
          <p:cNvPr id="41" name="QB_6_BD.98_2#ebf32216c?colgroup=2,16,10&amp;pid=abd8c8216&amp;color=0,0,0&amp;vtp=1&amp;bbb=1&amp;hb=1"/>
          <p:cNvGraphicFramePr>
            <a:graphicFrameLocks noGrp="1"/>
          </p:cNvGraphicFramePr>
          <p:nvPr/>
        </p:nvGraphicFramePr>
        <p:xfrm>
          <a:off x="612648" y="1880240"/>
          <a:ext cx="10936224" cy="3645916"/>
        </p:xfrm>
        <a:graphic>
          <a:graphicData uri="http://schemas.openxmlformats.org/drawingml/2006/table">
            <a:tbl>
              <a:tblPr/>
              <a:tblGrid>
                <a:gridCol w="1042416"/>
                <a:gridCol w="5961888"/>
                <a:gridCol w="3931920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rowSpan="4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埏埴以为器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为之于未有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窃为大王不取也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如今人方为刀俎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我为</a:t>
                      </a:r>
                      <a:endParaRPr lang="en-US" altLang="zh-CN" sz="100" b="0" i="0" kern="0" spc="-999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鱼肉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AN.99_1#ebf32216c.blank?pid=abd8c8216&amp;color=0,0,0&amp;vpa=77&amp;vtp=1&amp;bbb=1"/>
          <p:cNvSpPr/>
          <p:nvPr/>
        </p:nvSpPr>
        <p:spPr>
          <a:xfrm>
            <a:off x="2092983" y="2518002"/>
            <a:ext cx="24018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制作，制造。</a:t>
            </a:r>
            <a:endParaRPr lang="en-US" altLang="zh-CN" sz="2800" dirty="0"/>
          </a:p>
        </p:txBody>
      </p:sp>
      <p:sp>
        <p:nvSpPr>
          <p:cNvPr id="5" name="QB_6_AN.100_1#ebf32216c.blank?pid=abd8c8216&amp;color=0,0,0&amp;vpa=78&amp;vtp=1&amp;bbb=1"/>
          <p:cNvSpPr/>
          <p:nvPr/>
        </p:nvSpPr>
        <p:spPr>
          <a:xfrm>
            <a:off x="2092983" y="3136238"/>
            <a:ext cx="9731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做。</a:t>
            </a:r>
            <a:endParaRPr lang="en-US" altLang="zh-CN" sz="2800" dirty="0"/>
          </a:p>
        </p:txBody>
      </p:sp>
      <p:sp>
        <p:nvSpPr>
          <p:cNvPr id="6" name="QB_6_AN.101_1#ebf32216c.blank?pid=abd8c8216&amp;color=0,0,0&amp;vpa=79&amp;vtp=1&amp;bbb=1"/>
          <p:cNvSpPr/>
          <p:nvPr/>
        </p:nvSpPr>
        <p:spPr>
          <a:xfrm>
            <a:off x="2092983" y="3754474"/>
            <a:ext cx="24018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以为，认为。</a:t>
            </a:r>
            <a:endParaRPr lang="en-US" altLang="zh-CN" sz="2800" dirty="0"/>
          </a:p>
        </p:txBody>
      </p:sp>
      <p:sp>
        <p:nvSpPr>
          <p:cNvPr id="7" name="QB_6_AN.102_1#ebf32216c.blank?pid=abd8c8216&amp;color=0,0,0&amp;vpa=80&amp;vtp=1&amp;bbb=1"/>
          <p:cNvSpPr/>
          <p:nvPr/>
        </p:nvSpPr>
        <p:spPr>
          <a:xfrm>
            <a:off x="2092983" y="4650078"/>
            <a:ext cx="41862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判断动词，可译为“是”。</a:t>
            </a:r>
            <a:endParaRPr lang="en-US" altLang="zh-CN" sz="2800" dirty="0"/>
          </a:p>
        </p:txBody>
      </p:sp>
      <p:sp>
        <p:nvSpPr>
          <p:cNvPr id="3" name="QB_6_BD.98_2#ebf32216c?colgroup=2,16,10&amp;pid=abd8c8216&amp;color=0,0,0&amp;vtp=1&amp;bbb=1&amp;hb=1&amp;zzd= 1"/>
          <p:cNvSpPr/>
          <p:nvPr/>
        </p:nvSpPr>
        <p:spPr>
          <a:xfrm>
            <a:off x="8914533" y="30535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6_BD.98_2#ebf32216c?colgroup=2,16,10&amp;pid=abd8c8216&amp;color=0,0,0&amp;vtp=1&amp;bbb=1&amp;hb=1&amp;zzd= 1"/>
          <p:cNvSpPr/>
          <p:nvPr/>
        </p:nvSpPr>
        <p:spPr>
          <a:xfrm>
            <a:off x="7847733" y="367179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6_BD.98_2#ebf32216c?colgroup=2,16,10&amp;pid=abd8c8216&amp;color=0,0,0&amp;vtp=1&amp;bbb=1&amp;hb=1&amp;zzd= 1"/>
          <p:cNvSpPr/>
          <p:nvPr/>
        </p:nvSpPr>
        <p:spPr>
          <a:xfrm>
            <a:off x="8203333" y="429003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98_2#ebf32216c?colgroup=2,16,10&amp;pid=abd8c8216&amp;color=0,0,0&amp;vtp=1&amp;bbb=1&amp;hb=1&amp;zzd= 1"/>
          <p:cNvSpPr/>
          <p:nvPr/>
        </p:nvSpPr>
        <p:spPr>
          <a:xfrm>
            <a:off x="11035433" y="49604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QB_6_BD.103_1#ebf32216c?colgroup=2,16,10&amp;pid=abd8c8216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36224" cy="4085400"/>
        </p:xfrm>
        <a:graphic>
          <a:graphicData uri="http://schemas.openxmlformats.org/drawingml/2006/table">
            <a:tbl>
              <a:tblPr/>
              <a:tblGrid>
                <a:gridCol w="1042416"/>
                <a:gridCol w="5961888"/>
                <a:gridCol w="3931920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 rowSpan="3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介词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沛公大惊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曰：“为之奈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何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公为我献之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⑦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然则一羽之不举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为不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用力焉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6_AN.104_1#ebf32216c.blank?pid=abd8c8216&amp;color=0,0,0&amp;mp=1&amp;vpa=81&amp;vtp=1&amp;bbb=1&amp;hb=1"/>
          <p:cNvSpPr/>
          <p:nvPr/>
        </p:nvSpPr>
        <p:spPr>
          <a:xfrm>
            <a:off x="1727064" y="1114139"/>
            <a:ext cx="5834888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表示动作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、行为的对象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，可译为 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向”“对”。</a:t>
            </a:r>
            <a:endParaRPr lang="en-US" altLang="zh-CN" sz="2800" dirty="0"/>
          </a:p>
        </p:txBody>
      </p:sp>
      <p:sp>
        <p:nvSpPr>
          <p:cNvPr id="4" name="QB_6_AN.105_1#ebf32216c.blank?pid=abd8c8216&amp;color=0,0,0&amp;mp=1&amp;vpa=82&amp;vtp=1&amp;bbb=1&amp;hb=1"/>
          <p:cNvSpPr/>
          <p:nvPr/>
        </p:nvSpPr>
        <p:spPr>
          <a:xfrm>
            <a:off x="1727064" y="2261235"/>
            <a:ext cx="5834888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表示动作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、行为的对象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，可译为 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替”“给”。</a:t>
            </a:r>
            <a:endParaRPr lang="en-US" altLang="zh-CN" sz="2800" dirty="0"/>
          </a:p>
        </p:txBody>
      </p:sp>
      <p:sp>
        <p:nvSpPr>
          <p:cNvPr id="5" name="QB_6_AN.106_1#ebf32216c.blank?pid=abd8c8216&amp;color=0,0,0&amp;mp=1&amp;vpa=83&amp;vtp=1&amp;bbb=1&amp;hb=1"/>
          <p:cNvSpPr/>
          <p:nvPr/>
        </p:nvSpPr>
        <p:spPr>
          <a:xfrm>
            <a:off x="1727064" y="3408331"/>
            <a:ext cx="5834888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表示动作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、行为的原因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，可译为 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因为”“由于”。</a:t>
            </a:r>
            <a:endParaRPr lang="en-US" altLang="zh-CN" sz="2800" dirty="0"/>
          </a:p>
        </p:txBody>
      </p:sp>
      <p:sp>
        <p:nvSpPr>
          <p:cNvPr id="2" name="QB_6_BD.103_1#ebf32216c?colgroup=2,16,10&amp;pid=abd8c8216&amp;color=0,0,0&amp;mp=1&amp;vtp=1&amp;bt=1&amp;bbb=1&amp;hb=1&amp;zzd= 1"/>
          <p:cNvSpPr/>
          <p:nvPr/>
        </p:nvSpPr>
        <p:spPr>
          <a:xfrm>
            <a:off x="10481397" y="169195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6_BD.103_1#ebf32216c?colgroup=2,16,10&amp;pid=abd8c8216&amp;color=0,0,0&amp;mp=1&amp;vtp=1&amp;bt=1&amp;bbb=1&amp;hb=1&amp;zzd= 1"/>
          <p:cNvSpPr/>
          <p:nvPr/>
        </p:nvSpPr>
        <p:spPr>
          <a:xfrm>
            <a:off x="8203333" y="30641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6_BD.103_1#ebf32216c?colgroup=2,16,10&amp;pid=abd8c8216&amp;color=0,0,0&amp;mp=1&amp;vtp=1&amp;bt=1&amp;bbb=1&amp;hb=1&amp;zzd= 1"/>
          <p:cNvSpPr/>
          <p:nvPr/>
        </p:nvSpPr>
        <p:spPr>
          <a:xfrm>
            <a:off x="10679833" y="398599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QB_6_BD.107_1#ebf32216c?colgroup=2,16,10&amp;pid=abd8c8216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36224" cy="2912428"/>
        </p:xfrm>
        <a:graphic>
          <a:graphicData uri="http://schemas.openxmlformats.org/drawingml/2006/table">
            <a:tbl>
              <a:tblPr/>
              <a:tblGrid>
                <a:gridCol w="1042416"/>
                <a:gridCol w="5961888"/>
                <a:gridCol w="3931920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介词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⑧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有如此之势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而为秦人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积威之所劫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助词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⑨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何辞为？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6_AN.108_1#ebf32216c.blank?pid=abd8c8216&amp;color=0,0,0&amp;mp=1&amp;vpa=84&amp;vtp=1&amp;bbb=1&amp;hb=1"/>
          <p:cNvSpPr/>
          <p:nvPr/>
        </p:nvSpPr>
        <p:spPr>
          <a:xfrm>
            <a:off x="1727064" y="1114139"/>
            <a:ext cx="5834888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“所”连用，表示被动关系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，可译为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“被”。</a:t>
            </a:r>
            <a:endParaRPr lang="en-US" altLang="zh-CN" sz="2800" dirty="0"/>
          </a:p>
        </p:txBody>
      </p:sp>
      <p:sp>
        <p:nvSpPr>
          <p:cNvPr id="4" name="QB_6_AN.109_1#ebf32216c.blank?pid=abd8c8216&amp;color=0,0,0&amp;mp=1&amp;vpa=85&amp;vtp=1&amp;bbb=1&amp;hb=1"/>
          <p:cNvSpPr/>
          <p:nvPr/>
        </p:nvSpPr>
        <p:spPr>
          <a:xfrm>
            <a:off x="1727064" y="2261235"/>
            <a:ext cx="5834888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语气助词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，用于句末，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表示反问，可译为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“呢”。</a:t>
            </a:r>
            <a:endParaRPr lang="en-US" altLang="zh-CN" sz="2800" dirty="0"/>
          </a:p>
        </p:txBody>
      </p:sp>
      <p:sp>
        <p:nvSpPr>
          <p:cNvPr id="2" name="QB_6_BD.107_1#ebf32216c?colgroup=2,16,10&amp;pid=abd8c8216&amp;color=0,0,0&amp;mp=1&amp;vtp=1&amp;bt=1&amp;bbb=1&amp;hb=1&amp;zzd= 1"/>
          <p:cNvSpPr/>
          <p:nvPr/>
        </p:nvSpPr>
        <p:spPr>
          <a:xfrm>
            <a:off x="10324233" y="169179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B_6_BD.107_1#ebf32216c?colgroup=2,16,10&amp;pid=abd8c8216&amp;color=0,0,0&amp;mp=1&amp;vtp=1&amp;bt=1&amp;bbb=1&amp;hb=1&amp;zzd= 1"/>
          <p:cNvSpPr/>
          <p:nvPr/>
        </p:nvSpPr>
        <p:spPr>
          <a:xfrm>
            <a:off x="8558933" y="30641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0_1#a281ee1ed?sp=1&amp;pid=abd8c8216&amp;color=0,0,0&amp;vtp=1&amp;bt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词类活用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请指出加点词语的活用类型并解释词语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①自是者不彰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②其安易持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③其未兆易谋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endParaRPr lang="en-US" altLang="zh-CN" sz="2800" dirty="0"/>
          </a:p>
        </p:txBody>
      </p:sp>
      <p:sp>
        <p:nvSpPr>
          <p:cNvPr id="3" name="QB_6_AN.111_1#a281ee1ed.blank?pid=abd8c8216&amp;color=0,0,0&amp;vpa=86&amp;vtp=1&amp;bbb=1"/>
          <p:cNvSpPr/>
          <p:nvPr/>
        </p:nvSpPr>
        <p:spPr>
          <a:xfrm>
            <a:off x="1321466" y="1732920"/>
            <a:ext cx="59737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形容词的意动用法，认为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正确。</a:t>
            </a:r>
            <a:endParaRPr lang="en-US" altLang="zh-CN" sz="2800" dirty="0"/>
          </a:p>
        </p:txBody>
      </p:sp>
      <p:sp>
        <p:nvSpPr>
          <p:cNvPr id="4" name="QB_6_AN.112_1#a281ee1ed.blank?pid=abd8c8216&amp;color=0,0,0&amp;vpa=87&amp;vtp=1&amp;bbb=1"/>
          <p:cNvSpPr/>
          <p:nvPr/>
        </p:nvSpPr>
        <p:spPr>
          <a:xfrm>
            <a:off x="1321466" y="3028320"/>
            <a:ext cx="59737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形容词作名词，安然未生变的时候。</a:t>
            </a:r>
            <a:endParaRPr lang="en-US" altLang="zh-CN" sz="2800" dirty="0"/>
          </a:p>
        </p:txBody>
      </p:sp>
      <p:sp>
        <p:nvSpPr>
          <p:cNvPr id="5" name="QB_6_AN.113_1#a281ee1ed.blank?pid=abd8c8216&amp;color=0,0,0&amp;vpa=88&amp;vtp=1&amp;bbb=1"/>
          <p:cNvSpPr/>
          <p:nvPr/>
        </p:nvSpPr>
        <p:spPr>
          <a:xfrm>
            <a:off x="1334166" y="4323720"/>
            <a:ext cx="41878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名词作动词，显露迹象。</a:t>
            </a:r>
            <a:endParaRPr lang="en-US" altLang="zh-CN" sz="2800" dirty="0"/>
          </a:p>
        </p:txBody>
      </p:sp>
      <p:sp>
        <p:nvSpPr>
          <p:cNvPr id="6" name="QB_6_BD.110_1#a281ee1ed?sp=1&amp;pid=abd8c8216&amp;color=0,0,0&amp;vtp=1&amp;bt=1&amp;bbb=1&amp;zzd= 3"/>
          <p:cNvSpPr/>
          <p:nvPr/>
        </p:nvSpPr>
        <p:spPr>
          <a:xfrm>
            <a:off x="14826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6_BD.110_1#a281ee1ed?sp=1&amp;pid=abd8c8216&amp;color=0,0,0&amp;vtp=1&amp;bt=1&amp;bbb=1&amp;zzd= 7"/>
          <p:cNvSpPr/>
          <p:nvPr/>
        </p:nvSpPr>
        <p:spPr>
          <a:xfrm>
            <a:off x="1482630" y="307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6_BD.110_1#a281ee1ed?sp=1&amp;pid=abd8c8216&amp;color=0,0,0&amp;vtp=1&amp;bt=1&amp;bbb=1&amp;zzd= 11"/>
          <p:cNvSpPr/>
          <p:nvPr/>
        </p:nvSpPr>
        <p:spPr>
          <a:xfrm>
            <a:off x="1838230" y="4366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4_1#60793b8b0?sp=1&amp;pid=abd8c8216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文言句式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请指出并解释句式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再翻译句子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①知人者智，自知者明。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                 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②胜人者有力，自胜者强。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     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</a:t>
            </a:r>
            <a:endParaRPr lang="en-US" altLang="zh-CN" sz="2800" dirty="0"/>
          </a:p>
        </p:txBody>
      </p:sp>
      <p:sp>
        <p:nvSpPr>
          <p:cNvPr id="3" name="QB_6_AN.115_1#60793b8b0.bracket?pid=abd8c8216&amp;color=0,0,0&amp;vpa=89&amp;vtp=1&amp;bbb=1"/>
          <p:cNvSpPr/>
          <p:nvPr/>
        </p:nvSpPr>
        <p:spPr>
          <a:xfrm>
            <a:off x="953166" y="1771020"/>
            <a:ext cx="102584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句式：宾语前置句，即“知人者智，知自者明”；判断句，语意表</a:t>
            </a:r>
            <a:endParaRPr lang="en-US" altLang="zh-CN" sz="2800" dirty="0"/>
          </a:p>
        </p:txBody>
      </p:sp>
      <p:sp>
        <p:nvSpPr>
          <p:cNvPr id="4" name="QB_6_AN.116_1#60793b8b0.bracket?pid=abd8c8216&amp;color=0,0,0&amp;vpa=90&amp;vtp=1&amp;bbb=1"/>
          <p:cNvSpPr/>
          <p:nvPr/>
        </p:nvSpPr>
        <p:spPr>
          <a:xfrm>
            <a:off x="749966" y="2418720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判断。</a:t>
            </a:r>
            <a:endParaRPr lang="en-US" altLang="zh-CN" sz="2800" dirty="0"/>
          </a:p>
        </p:txBody>
      </p:sp>
      <p:sp>
        <p:nvSpPr>
          <p:cNvPr id="5" name="QB_6_AN.117_1#60793b8b0.blank?pid=abd8c8216&amp;color=0,0,0&amp;vpa=91&amp;vtp=1&amp;bbb=1"/>
          <p:cNvSpPr/>
          <p:nvPr/>
        </p:nvSpPr>
        <p:spPr>
          <a:xfrm>
            <a:off x="1677067" y="3028320"/>
            <a:ext cx="7759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译文：了解别人的人聪明，了解自己的人贤明。</a:t>
            </a:r>
            <a:endParaRPr lang="en-US" altLang="zh-CN" sz="2800" dirty="0"/>
          </a:p>
        </p:txBody>
      </p:sp>
      <p:sp>
        <p:nvSpPr>
          <p:cNvPr id="6" name="QB_6_AN.118_1#60793b8b0.bracket?pid=abd8c8216&amp;color=0,0,0&amp;vpa=92&amp;vtp=1&amp;bbb=1"/>
          <p:cNvSpPr/>
          <p:nvPr/>
        </p:nvSpPr>
        <p:spPr>
          <a:xfrm>
            <a:off x="762666" y="4361820"/>
            <a:ext cx="81153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句式：宾语前置句，即“胜人者有力，胜自者强”。</a:t>
            </a:r>
            <a:endParaRPr lang="en-US" altLang="zh-CN" sz="2800" dirty="0"/>
          </a:p>
        </p:txBody>
      </p:sp>
      <p:sp>
        <p:nvSpPr>
          <p:cNvPr id="7" name="QB_6_AN.119_1#60793b8b0.blank?pid=abd8c8216&amp;color=0,0,0&amp;vpa=93&amp;vtp=1&amp;bbb=1"/>
          <p:cNvSpPr/>
          <p:nvPr/>
        </p:nvSpPr>
        <p:spPr>
          <a:xfrm>
            <a:off x="1677067" y="4971420"/>
            <a:ext cx="8116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译文：战胜别人的人有力量，战胜自己的人刚强。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20_1#60793b8b0?pid=abd8c8216&amp;color=0,0,0&amp;mp=1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③为之于未有，治之于未乱。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       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九层之台，起于累土；千里之行，始于足下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                     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</a:t>
            </a:r>
            <a:endParaRPr lang="en-US" altLang="zh-CN" sz="2800" dirty="0"/>
          </a:p>
        </p:txBody>
      </p:sp>
      <p:sp>
        <p:nvSpPr>
          <p:cNvPr id="3" name="QB_6_AN.121_1#60793b8b0.bracket?pid=abd8c8216&amp;color=0,0,0&amp;mp=1&amp;vpa=94&amp;vtp=1&amp;bbb=1"/>
          <p:cNvSpPr/>
          <p:nvPr/>
        </p:nvSpPr>
        <p:spPr>
          <a:xfrm>
            <a:off x="762666" y="1121664"/>
            <a:ext cx="84724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句式：状语后置句，即“于未有为之，于未乱治之”。</a:t>
            </a:r>
            <a:endParaRPr lang="en-US" altLang="zh-CN" sz="2800" dirty="0"/>
          </a:p>
        </p:txBody>
      </p:sp>
      <p:sp>
        <p:nvSpPr>
          <p:cNvPr id="4" name="QB_6_AN.122_1#60793b8b0.blank?pid=abd8c8216&amp;color=0,0,0&amp;mp=1&amp;vpa=95&amp;vtp=1&amp;bbb=1"/>
          <p:cNvSpPr/>
          <p:nvPr/>
        </p:nvSpPr>
        <p:spPr>
          <a:xfrm>
            <a:off x="612648" y="1731264"/>
            <a:ext cx="115157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：在事情未发生时就做，在祸乱没有产生以前就处理妥当。</a:t>
            </a:r>
            <a:endParaRPr lang="en-US" altLang="zh-CN" sz="2800" dirty="0"/>
          </a:p>
        </p:txBody>
      </p:sp>
      <p:sp>
        <p:nvSpPr>
          <p:cNvPr id="5" name="QB_6_AN.123_1#60793b8b0.bracket?pid=abd8c8216&amp;color=0,0,0&amp;mp=1&amp;vpa=96&amp;vtp=1&amp;bbb=1"/>
          <p:cNvSpPr/>
          <p:nvPr/>
        </p:nvSpPr>
        <p:spPr>
          <a:xfrm>
            <a:off x="775366" y="3064764"/>
            <a:ext cx="104378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句式：状语后置句，即“九层之台，于累土起；千里之行，于足下</a:t>
            </a:r>
            <a:endParaRPr lang="en-US" altLang="zh-CN" sz="2800" dirty="0"/>
          </a:p>
        </p:txBody>
      </p:sp>
      <p:sp>
        <p:nvSpPr>
          <p:cNvPr id="6" name="QB_6_AN.124_1#60793b8b0.bracket?pid=abd8c8216&amp;color=0,0,0&amp;mp=1&amp;vpa=97&amp;vtp=1&amp;bbb=1"/>
          <p:cNvSpPr/>
          <p:nvPr/>
        </p:nvSpPr>
        <p:spPr>
          <a:xfrm>
            <a:off x="749966" y="3712464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始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7" name="QB_6_AN.125_1#60793b8b0.blank?pid=abd8c8216&amp;color=0,0,0&amp;mp=1&amp;vpa=98&amp;vtp=1&amp;bbb=1&amp;hb=1"/>
          <p:cNvSpPr/>
          <p:nvPr/>
        </p:nvSpPr>
        <p:spPr>
          <a:xfrm>
            <a:off x="612648" y="4322064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：九层的高台，是从一筐土开始建起来的；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很遥远的行程，是从脚下那一小步走出来的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26_1#0c23532fc?sp=1&amp;pid=abd8c8216&amp;color=0,0,0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在横线上填写恰当的成语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透彻了解自己（多指缺点）的能力。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认为自己的看法和做法都正确，不接受别人的意见。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吹嘘自己的功劳和才能，形容自负。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谨慎收尾，如同开始时一样。指始终要谨慎从事。</a:t>
            </a:r>
            <a:endParaRPr lang="en-US" altLang="zh-CN" sz="2800" dirty="0"/>
          </a:p>
        </p:txBody>
      </p:sp>
      <p:sp>
        <p:nvSpPr>
          <p:cNvPr id="3" name="QB_6_AN.127_1#0c23532fc.blank?pid=abd8c8216&amp;color=0,0,0&amp;vpa=99&amp;vtp=1&amp;bbb=1"/>
          <p:cNvSpPr/>
          <p:nvPr/>
        </p:nvSpPr>
        <p:spPr>
          <a:xfrm>
            <a:off x="978566" y="10852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自知之明</a:t>
            </a:r>
            <a:endParaRPr lang="en-US" altLang="zh-CN" sz="2800" dirty="0"/>
          </a:p>
        </p:txBody>
      </p:sp>
      <p:sp>
        <p:nvSpPr>
          <p:cNvPr id="4" name="QB_6_AN.128_1#0c23532fc.blank?pid=abd8c8216&amp;color=0,0,0&amp;vpa=100&amp;vtp=1&amp;bbb=1"/>
          <p:cNvSpPr/>
          <p:nvPr/>
        </p:nvSpPr>
        <p:spPr>
          <a:xfrm>
            <a:off x="978566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自以为是</a:t>
            </a:r>
            <a:endParaRPr lang="en-US" altLang="zh-CN" sz="2800" dirty="0"/>
          </a:p>
        </p:txBody>
      </p:sp>
      <p:sp>
        <p:nvSpPr>
          <p:cNvPr id="5" name="QB_6_AN.129_1#0c23532fc.blank?pid=abd8c8216&amp;color=0,0,0&amp;vpa=101&amp;vtp=1&amp;bbb=1"/>
          <p:cNvSpPr/>
          <p:nvPr/>
        </p:nvSpPr>
        <p:spPr>
          <a:xfrm>
            <a:off x="978566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伐功矜能</a:t>
            </a:r>
            <a:endParaRPr lang="en-US" altLang="zh-CN" sz="2800" dirty="0"/>
          </a:p>
        </p:txBody>
      </p:sp>
      <p:sp>
        <p:nvSpPr>
          <p:cNvPr id="6" name="QB_6_AN.130_1#0c23532fc.blank?pid=abd8c8216&amp;color=0,0,0&amp;vpa=102&amp;vtp=1&amp;bbb=1"/>
          <p:cNvSpPr/>
          <p:nvPr/>
        </p:nvSpPr>
        <p:spPr>
          <a:xfrm>
            <a:off x="978566" y="30283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慎终如始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268f93e8.fixed?pid=74d52a21f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b268f93e8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6_BD.131_1#86cd4881a?iti=1&amp;htil=2&amp;pid=abd8c8216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46945" y="486288"/>
            <a:ext cx="3255264" cy="247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6_BD.131_2#86cd4881a?iti=1&amp;htil=2&amp;pid=abd8c8216&amp;color=0,0,0&amp;vtp=1&amp;bbb=1"/>
          <p:cNvSpPr/>
          <p:nvPr/>
        </p:nvSpPr>
        <p:spPr>
          <a:xfrm>
            <a:off x="8233896" y="3004889"/>
            <a:ext cx="3281362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古代车舆结构示意图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sp>
        <p:nvSpPr>
          <p:cNvPr id="4" name="QB_6_BD.131_3#86cd4881a?htil=2&amp;sp=1&amp;pid=abd8c8216&amp;color=0,0,0&amp;vtp=1&amp;bt=1&amp;bbb=1&amp;hs=1"/>
          <p:cNvSpPr/>
          <p:nvPr/>
        </p:nvSpPr>
        <p:spPr>
          <a:xfrm>
            <a:off x="612648" y="468000"/>
            <a:ext cx="758037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古代文化常识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填空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sp>
        <p:nvSpPr>
          <p:cNvPr id="5" name="QB_6_BD.131_4#86cd4881a?htil=2&amp;sp=1&amp;pid=abd8c8216&amp;color=0,0,0&amp;vtp=1&amp;bbb=1&amp;hb=1&amp;hs=1"/>
          <p:cNvSpPr/>
          <p:nvPr/>
        </p:nvSpPr>
        <p:spPr>
          <a:xfrm>
            <a:off x="612648" y="1085231"/>
            <a:ext cx="758037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①轴，是一根大圆木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，负责承担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的重量，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两头穿过车轮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sp>
        <p:nvSpPr>
          <p:cNvPr id="6" name="QB_6_BD.131_5#86cd4881a?htil=2&amp;sp=1&amp;pid=abd8c8216&amp;color=0,0,0&amp;vtp=1&amp;bbb=1&amp;hb=1&amp;hs=1"/>
          <p:cNvSpPr/>
          <p:nvPr/>
        </p:nvSpPr>
        <p:spPr>
          <a:xfrm>
            <a:off x="612648" y="2431431"/>
            <a:ext cx="758037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②轮，圆形，安在车轴上，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可以转动使车行进。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通常将木料</a:t>
            </a:r>
            <a:r>
              <a:rPr lang="en-US" altLang="zh-CN" sz="280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280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用火烤弯）成弧形拼接而成。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sp>
        <p:nvSpPr>
          <p:cNvPr id="7" name="QB_6_BD.131_6#86cd4881a?htil=2&amp;sp=1&amp;pid=abd8c8216&amp;color=0,0,0&amp;vtp=1&amp;bbb=1&amp;hs=1"/>
          <p:cNvSpPr/>
          <p:nvPr/>
        </p:nvSpPr>
        <p:spPr>
          <a:xfrm>
            <a:off x="611994" y="3765005"/>
            <a:ext cx="10968012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③辐，车轮的辐条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，可支撑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sp>
        <p:nvSpPr>
          <p:cNvPr id="8" name="QB_6_BD.131_7#86cd4881a?htil=2&amp;sp=1&amp;pid=abd8c8216&amp;color=0,0,0&amp;vtp=1&amp;bbb=1&amp;hb=1"/>
          <p:cNvSpPr/>
          <p:nvPr/>
        </p:nvSpPr>
        <p:spPr>
          <a:xfrm>
            <a:off x="611994" y="4377082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④毂，车轮中心的圆木，呈纺锤形，中有圆孔，使轴可以穿过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，表面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有一圈榫眼，用来插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sp>
        <p:nvSpPr>
          <p:cNvPr id="9" name="QB_6_AN.132_1#86cd4881a.blank?pid=abd8c8216&amp;color=0,0,0&amp;vpa=103&amp;vtp=1&amp;bbb=1"/>
          <p:cNvSpPr/>
          <p:nvPr/>
        </p:nvSpPr>
        <p:spPr>
          <a:xfrm>
            <a:off x="5601366" y="1054751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车载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pic>
        <p:nvPicPr>
          <p:cNvPr id="11" name="QB_6_AN.134_1#86cd4881a?pid=abd8c8216&amp;color=0,0,0&amp;tib=255,255,255&amp;iip=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2248" y="3354393"/>
            <a:ext cx="228600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2" name="QB_6_AN.135_1#86cd4881a.blank?pid=abd8c8216&amp;color=0,0,0&amp;vpa=105&amp;vtp=1&amp;bbb=1"/>
          <p:cNvSpPr/>
          <p:nvPr/>
        </p:nvSpPr>
        <p:spPr>
          <a:xfrm>
            <a:off x="4889512" y="3726905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轮圈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13" name="QB_6_AN.136_1#86cd4881a.blank?pid=abd8c8216&amp;color=0,0,0&amp;vpa=106&amp;vtp=1&amp;bbb=1"/>
          <p:cNvSpPr/>
          <p:nvPr/>
        </p:nvSpPr>
        <p:spPr>
          <a:xfrm>
            <a:off x="3822712" y="4994302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辐条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build="p"/>
      <p:bldP spid="12" grpId="0" animBg="1" build="p"/>
      <p:bldP spid="13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37_1#86cd4881a?sp=1&amp;pid=abd8c8216&amp;color=0,0,0&amp;mp=1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⑤舆，车箱，通常为长方形，人所立之处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。舆的左右两边立的栏杆和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木板，叫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⑥轊（wèi），套在车轴末端的金属筒状物，防止轮子在转动时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⑦辖，车轴两头垂直穿入轊的金属条，防止轊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⑧轸，舆的底座和架子，由四根方木组成。古人会用皮条等编织成网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状绷在轸上，上面再放置垫子、褥子，不但舒适，还能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轼，车箱前部的一根横杆，便于人驾车时倚靠或扶握，以保持</a:t>
            </a:r>
            <a:r>
              <a:rPr lang="en-US" altLang="zh-CN" sz="280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7" name="QB_6_AN.138_1#86cd4881a.blank?pid=abd8c8216&amp;color=0,0,0&amp;mp=1&amp;vpa=107&amp;vtp=1"/>
          <p:cNvSpPr/>
          <p:nvPr/>
        </p:nvSpPr>
        <p:spPr>
          <a:xfrm>
            <a:off x="2045367" y="108522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輢</a:t>
            </a:r>
            <a:endParaRPr lang="en-US" altLang="zh-CN" sz="2800" dirty="0"/>
          </a:p>
        </p:txBody>
      </p:sp>
      <p:sp>
        <p:nvSpPr>
          <p:cNvPr id="8" name="QB_6_AN.139_1#86cd4881a.blank?pid=abd8c8216&amp;color=0,0,0&amp;mp=1&amp;vpa=108&amp;vtp=1&amp;bbb=1"/>
          <p:cNvSpPr/>
          <p:nvPr/>
        </p:nvSpPr>
        <p:spPr>
          <a:xfrm>
            <a:off x="10381330" y="17329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飞出</a:t>
            </a:r>
            <a:endParaRPr lang="en-US" altLang="zh-CN" sz="2800" dirty="0"/>
          </a:p>
        </p:txBody>
      </p:sp>
      <p:sp>
        <p:nvSpPr>
          <p:cNvPr id="9" name="QB_6_AN.140_1#86cd4881a.blank?pid=abd8c8216&amp;color=0,0,0&amp;mp=1&amp;vpa=109&amp;vtp=1&amp;bbb=1"/>
          <p:cNvSpPr/>
          <p:nvPr/>
        </p:nvSpPr>
        <p:spPr>
          <a:xfrm>
            <a:off x="7734967" y="23806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脱落</a:t>
            </a:r>
            <a:endParaRPr lang="en-US" altLang="zh-CN" sz="2800" dirty="0"/>
          </a:p>
        </p:txBody>
      </p:sp>
      <p:sp>
        <p:nvSpPr>
          <p:cNvPr id="10" name="QB_6_AN.141_1#86cd4881a.blank?pid=abd8c8216&amp;color=0,0,0&amp;mp=1&amp;vpa=110&amp;vtp=1&amp;bbb=1"/>
          <p:cNvSpPr/>
          <p:nvPr/>
        </p:nvSpPr>
        <p:spPr>
          <a:xfrm>
            <a:off x="9157367" y="36760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缓震</a:t>
            </a:r>
            <a:endParaRPr lang="en-US" altLang="zh-CN" sz="2800" dirty="0"/>
          </a:p>
        </p:txBody>
      </p:sp>
      <p:sp>
        <p:nvSpPr>
          <p:cNvPr id="11" name="QB_6_AN.142_1#86cd4881a.blank?pid=abd8c8216&amp;color=0,0,0&amp;mp=1&amp;vpa=111&amp;vtp=1&amp;bbb=1"/>
          <p:cNvSpPr/>
          <p:nvPr/>
        </p:nvSpPr>
        <p:spPr>
          <a:xfrm>
            <a:off x="10398792" y="4323720"/>
            <a:ext cx="9540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平衡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3_1#86cd4881a?sp=1&amp;pid=abd8c8216&amp;color=0,0,0&amp;mp=1&amp;vtp=1&amp;bt=1&amp;bbb=1"/>
          <p:cNvSpPr/>
          <p:nvPr/>
        </p:nvSpPr>
        <p:spPr>
          <a:xfrm>
            <a:off x="612648" y="46634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⑩辕，车前架牲畜的直木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，另一端与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相连接。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衡，车辕前端的横木，可使拉车的牲畜始终在一个</a:t>
            </a:r>
            <a:r>
              <a:rPr lang="en-US" altLang="zh-CN" sz="280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上前行。</a:t>
            </a:r>
            <a:endParaRPr lang="en-US" altLang="zh-CN" sz="2800" spc="-5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⑫轭，驾车时正好卡在牲口脖子上的曲木，双轭装在衡上，以衡与辕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的交叉点为中心，分别固定在左右两端的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B_6_AN.144_1#86cd4881a.blank?pid=abd8c8216&amp;color=0,0,0&amp;mp=1&amp;vpa=112&amp;vtp=1"/>
          <p:cNvSpPr/>
          <p:nvPr/>
        </p:nvSpPr>
        <p:spPr>
          <a:xfrm>
            <a:off x="6312566" y="43586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轴</a:t>
            </a:r>
            <a:endParaRPr lang="en-US" altLang="zh-CN" sz="2800" dirty="0"/>
          </a:p>
        </p:txBody>
      </p:sp>
      <p:sp>
        <p:nvSpPr>
          <p:cNvPr id="6" name="QB_6_AN.145_1#86cd4881a.blank?pid=abd8c8216&amp;color=0,0,0&amp;mp=1&amp;vpa=113&amp;vtp=1&amp;bbb=1"/>
          <p:cNvSpPr/>
          <p:nvPr/>
        </p:nvSpPr>
        <p:spPr>
          <a:xfrm>
            <a:off x="8723980" y="1083564"/>
            <a:ext cx="16557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水平线上</a:t>
            </a:r>
            <a:endParaRPr lang="en-US" altLang="zh-CN" sz="2800" spc="-50" dirty="0"/>
          </a:p>
        </p:txBody>
      </p:sp>
      <p:sp>
        <p:nvSpPr>
          <p:cNvPr id="7" name="QB_6_AN.146_1#86cd4881a.blank?pid=abd8c8216&amp;color=0,0,0&amp;mp=1&amp;vpa=114&amp;vtp=1&amp;bbb=1"/>
          <p:cNvSpPr/>
          <p:nvPr/>
        </p:nvSpPr>
        <p:spPr>
          <a:xfrm>
            <a:off x="7023767" y="2378964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中间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573bca85?pid=b268f93e8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sp>
        <p:nvSpPr>
          <p:cNvPr id="4" name="P_6_BD#5c8d73ab4?htil=1&amp;pid=5573bca85&amp;color=0,0,0&amp;vtp=1&amp;bbb=1&amp;hb=1&amp;hs=1"/>
          <p:cNvSpPr/>
          <p:nvPr/>
        </p:nvSpPr>
        <p:spPr>
          <a:xfrm>
            <a:off x="612648" y="1174454"/>
            <a:ext cx="9015984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老子（生卒年不详），即老聃，相传姓李名耳，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字聃，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楚国苦县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（今河南鹿邑东）人，春秋时期哲学家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，道家学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派创始人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。与庄子并称“老庄”。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在政治上，老子主张无为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、不言之教，理想政治境界是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“邻国相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望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，鸡犬之声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相闻，民至老死不相往来”；在权术上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，老子讲究物极必反之理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；在修身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方面，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老子讲究虚心实腹、不与人争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。《老子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》是不是老子所著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，历来</a:t>
            </a:r>
            <a:endParaRPr lang="en-US" altLang="zh-CN" sz="280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有争议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，一般认为书中所述基本反映了他的思想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endParaRPr lang="en-US" altLang="zh-CN" sz="2800" dirty="0"/>
          </a:p>
        </p:txBody>
      </p:sp>
      <p:sp>
        <p:nvSpPr>
          <p:cNvPr id="5" name="P_6_BD#5c8d73ab4?htil=1&amp;pid=5573bca85&amp;color=0,0,0&amp;vtp=1&amp;bbb=1&amp;hb=1&amp;hs=1"/>
          <p:cNvSpPr/>
          <p:nvPr/>
        </p:nvSpPr>
        <p:spPr>
          <a:xfrm>
            <a:off x="612648" y="3795723"/>
            <a:ext cx="10968012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endParaRPr lang="en-US" altLang="zh-CN" sz="2800" dirty="0"/>
          </a:p>
        </p:txBody>
      </p:sp>
      <p:pic>
        <p:nvPicPr>
          <p:cNvPr id="504" name="IM 504"/>
          <p:cNvPicPr/>
          <p:nvPr/>
        </p:nvPicPr>
        <p:blipFill>
          <a:blip r:embed="rId1"/>
          <a:stretch>
            <a:fillRect/>
          </a:stretch>
        </p:blipFill>
        <p:spPr>
          <a:xfrm>
            <a:off x="9844405" y="1263015"/>
            <a:ext cx="1651000" cy="2165985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6942aa63?pid=b268f93e8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6_BD#0fa236c30?pid=76942aa63&amp;color=0,0,0&amp;vtp=1&amp;bbb=1&amp;h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《老子》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一般认为编定于战国中期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。当时，周朝式微，诸侯争霸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社会动荡不安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，民不聊生，一些有识之士洞察祸福之机，深明成败之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，认为只有避世韬晦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，才能保全个体的人格尊严和生命价值。同时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他们也出于忧患意识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，为社会开出了一剂与儒家截然相反的“药方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主张以宇宙本体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、万物之源的“道”作为法则，以“天道”驾驭“人道”，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“无为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”实现“有为”。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08a13518?pid=b268f93e8&amp;color=0,0,0&amp;vtp=1&amp;bt=1&amp;bbb=1"/>
          <p:cNvSpPr/>
          <p:nvPr/>
        </p:nvSpPr>
        <p:spPr>
          <a:xfrm>
            <a:off x="612648" y="466344"/>
            <a:ext cx="10963656" cy="70224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6#32658a03f?sp=1&amp;pid=208a13518&amp;color=0,0,0&amp;vtp=1&amp;bbb=1&amp;hb=1"/>
          <p:cNvSpPr/>
          <p:nvPr/>
        </p:nvSpPr>
        <p:spPr>
          <a:xfrm>
            <a:off x="612648" y="1159274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《老子》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老子》又称《道德经》《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五千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》，是道家</a:t>
            </a:r>
            <a:r>
              <a:rPr lang="zh-CN" altLang="en-US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的主要经典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《老子》分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81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章，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上下两篇，上篇《德经》，下篇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《道经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《老子》以“道德”为纲领，论述修身、治国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、用兵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、养生之道，而多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以政治为旨归，乃所谓“内圣外王”之学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，文意深奥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。《老子》主要论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述“道”与“德”：“道”不仅是宇宙之道、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自然之道，也是个体修行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修道的方法；“德”不是通常认为的道德或德行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，而是修道者所应必备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的特殊的世界观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、方法论等内容。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32658a03f?sp=1&amp;pid=208a13518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老子的思想</a:t>
            </a:r>
            <a:endParaRPr lang="en-US" altLang="zh-CN" sz="2800" dirty="0"/>
          </a:p>
        </p:txBody>
      </p:sp>
      <p:graphicFrame>
        <p:nvGraphicFramePr>
          <p:cNvPr id="10" name="P_6_BD#32658a03f?colgroup=4,25&amp;pid=208a13518&amp;color=0,0,0&amp;vtp=1&amp;bbb=1&amp;hb=1"/>
          <p:cNvGraphicFramePr>
            <a:graphicFrameLocks noGrp="1"/>
          </p:cNvGraphicFramePr>
          <p:nvPr/>
        </p:nvGraphicFramePr>
        <p:xfrm>
          <a:off x="612648" y="1173295"/>
          <a:ext cx="10945368" cy="4200652"/>
        </p:xfrm>
        <a:graphic>
          <a:graphicData uri="http://schemas.openxmlformats.org/drawingml/2006/table">
            <a:tbl>
              <a:tblPr/>
              <a:tblGrid>
                <a:gridCol w="1673352"/>
                <a:gridCol w="9272016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思想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核心观点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道法自然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“道”是宇宙万物的本源和规律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自然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无为是道的根本特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性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无为而治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治理国家和社会应遵循“无为”的原则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减少人为干预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柔弱胜刚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柔弱是生命的特征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刚强则是死亡的特征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柔弱往往能战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胜刚强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返璞归真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人应回归自然本真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摒弃虚伪和欲望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11339</Words>
  <Application>WPS 演示</Application>
  <PresentationFormat>宽屏</PresentationFormat>
  <Paragraphs>751</Paragraphs>
  <Slides>52</Slides>
  <Notes>49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52</vt:i4>
      </vt:variant>
    </vt:vector>
  </HeadingPairs>
  <TitlesOfParts>
    <vt:vector size="66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Calibri</vt:lpstr>
      <vt:lpstr>Arial Unicode MS</vt:lpstr>
      <vt:lpstr>等线</vt:lpstr>
      <vt:lpstr>楷体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9</cp:revision>
  <dcterms:created xsi:type="dcterms:W3CDTF">2025-03-28T14:57:00Z</dcterms:created>
  <dcterms:modified xsi:type="dcterms:W3CDTF">2025-09-03T07:00:58Z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4A6A9025BDBD4FA3812FC410DCC81FF6_12</vt:lpwstr>
  </property>
  <property fmtid="{D5CDD505-2E9C-101B-9397-08002B2CF9AE}" pid="3" name="KSOProductBuildVer">
    <vt:lpwstr>2052-12.1.0.22529</vt:lpwstr>
  </property>
</Properties>
</file>